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5" r:id="rId4"/>
    <p:sldId id="257" r:id="rId5"/>
    <p:sldId id="259" r:id="rId6"/>
    <p:sldId id="376" r:id="rId7"/>
    <p:sldId id="377" r:id="rId8"/>
    <p:sldId id="295" r:id="rId9"/>
    <p:sldId id="293" r:id="rId10"/>
    <p:sldId id="378" r:id="rId11"/>
    <p:sldId id="382" r:id="rId12"/>
    <p:sldId id="383" r:id="rId13"/>
    <p:sldId id="384" r:id="rId14"/>
    <p:sldId id="385" r:id="rId15"/>
    <p:sldId id="386" r:id="rId16"/>
    <p:sldId id="387" r:id="rId17"/>
    <p:sldId id="380" r:id="rId18"/>
    <p:sldId id="388" r:id="rId19"/>
    <p:sldId id="381" r:id="rId20"/>
    <p:sldId id="296" r:id="rId21"/>
    <p:sldId id="302" r:id="rId22"/>
    <p:sldId id="390" r:id="rId23"/>
    <p:sldId id="389" r:id="rId24"/>
    <p:sldId id="391" r:id="rId25"/>
    <p:sldId id="303" r:id="rId26"/>
    <p:sldId id="393" r:id="rId27"/>
    <p:sldId id="394" r:id="rId28"/>
    <p:sldId id="395" r:id="rId29"/>
    <p:sldId id="379" r:id="rId30"/>
    <p:sldId id="392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289" r:id="rId40"/>
  </p:sldIdLst>
  <p:sldSz cx="1218946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A900"/>
    <a:srgbClr val="461E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B1D179-D23D-41D4-AEEF-E4B9FEB0690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0"/>
      <dgm:spPr/>
    </dgm:pt>
    <dgm:pt modelId="{3F25DA44-7F3E-4C17-A40B-7F663FDBEA65}">
      <dgm:prSet phldrT="[Text]" phldr="0" custT="0"/>
      <dgm:spPr/>
      <dgm:t>
        <a:bodyPr vert="horz" wrap="square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Membaca brief/spesifikasi output desain</a:t>
          </a:r>
          <a:r>
            <a:rPr lang="zh-CN" altLang="en-US"/>
            <a:t/>
          </a:r>
          <a:endParaRPr lang="zh-CN" altLang="en-US"/>
        </a:p>
      </dgm:t>
    </dgm:pt>
    <dgm:pt modelId="{EE9066D1-3403-4469-8E8C-0D40A82430F2}" cxnId="{ADA9785C-BD28-4622-B32A-4B41685082C4}" type="parTrans">
      <dgm:prSet/>
      <dgm:spPr/>
    </dgm:pt>
    <dgm:pt modelId="{8EC5AF5E-9C9F-410A-A755-A3EA5186F948}" cxnId="{ADA9785C-BD28-4622-B32A-4B41685082C4}" type="sibTrans">
      <dgm:prSet/>
      <dgm:spPr/>
      <dgm:t>
        <a:bodyPr/>
        <a:p>
          <a:endParaRPr lang="zh-CN" altLang="en-US"/>
        </a:p>
      </dgm:t>
    </dgm:pt>
    <dgm:pt modelId="{2E2F4D3A-969C-4DB2-9FA9-5C4A40369351}">
      <dgm:prSet phldrT="[Text]" phldr="0" custT="0"/>
      <dgm:spPr/>
      <dgm:t>
        <a:bodyPr vert="horz" wrap="square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Mencari referensi</a:t>
          </a:r>
          <a:r>
            <a:rPr lang="zh-CN" altLang="en-US"/>
            <a:t/>
          </a:r>
          <a:r>
            <a:rPr lang="zh-CN" altLang="en-US"/>
            <a:t/>
          </a:r>
          <a:endParaRPr lang="zh-CN" altLang="en-US"/>
        </a:p>
      </dgm:t>
    </dgm:pt>
    <dgm:pt modelId="{1E934BFE-4D40-486C-8784-F698A10C4CF5}" cxnId="{16BBD9CF-F400-4674-A560-74C36BD0A155}" type="parTrans">
      <dgm:prSet/>
      <dgm:spPr/>
    </dgm:pt>
    <dgm:pt modelId="{EC1AFF77-9232-4EEB-95CB-85CEAB3B1FC0}" cxnId="{16BBD9CF-F400-4674-A560-74C36BD0A155}" type="sibTrans">
      <dgm:prSet/>
      <dgm:spPr/>
      <dgm:t>
        <a:bodyPr/>
        <a:p>
          <a:endParaRPr lang="zh-CN" altLang="en-US"/>
        </a:p>
      </dgm:t>
    </dgm:pt>
    <dgm:pt modelId="{37B86CFA-59B5-46FA-8A6B-9FB187CE14DF}">
      <dgm:prSet phldrT="[Text]" phldr="0" custT="0"/>
      <dgm:spPr/>
      <dgm:t>
        <a:bodyPr vert="horz" wrap="square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Eksekusi di software desain</a:t>
          </a:r>
          <a:r>
            <a:rPr lang="zh-CN" altLang="en-US"/>
            <a:t/>
          </a:r>
          <a:r>
            <a:rPr lang="zh-CN" altLang="en-US"/>
            <a:t/>
          </a:r>
          <a:endParaRPr lang="zh-CN" altLang="en-US"/>
        </a:p>
      </dgm:t>
    </dgm:pt>
    <dgm:pt modelId="{9DABF4F3-A9E6-40B1-A863-AC9409CC14BB}" cxnId="{4B7A3EEC-DE70-4330-A10C-F7F30434E8E9}" type="parTrans">
      <dgm:prSet/>
      <dgm:spPr/>
    </dgm:pt>
    <dgm:pt modelId="{18EFF3C3-47F9-402B-A3F3-E9310EA281B4}" cxnId="{4B7A3EEC-DE70-4330-A10C-F7F30434E8E9}" type="sibTrans">
      <dgm:prSet/>
      <dgm:spPr/>
    </dgm:pt>
    <dgm:pt modelId="{BF708676-7EFC-4C81-9D3A-3E677EAC1C7B}" type="pres">
      <dgm:prSet presAssocID="{8EB1D179-D23D-41D4-AEEF-E4B9FEB06903}" presName="Name0" presStyleCnt="0">
        <dgm:presLayoutVars>
          <dgm:dir/>
          <dgm:resizeHandles val="exact"/>
        </dgm:presLayoutVars>
      </dgm:prSet>
      <dgm:spPr/>
    </dgm:pt>
    <dgm:pt modelId="{111DEAC9-5D4C-4A6A-A44E-082A26F60596}" type="pres">
      <dgm:prSet presAssocID="{3F25DA44-7F3E-4C17-A40B-7F663FDBEA65}" presName="node" presStyleLbl="node1" presStyleIdx="0" presStyleCnt="3">
        <dgm:presLayoutVars>
          <dgm:bulletEnabled val="1"/>
        </dgm:presLayoutVars>
      </dgm:prSet>
      <dgm:spPr/>
    </dgm:pt>
    <dgm:pt modelId="{8A5CF0CE-3323-464D-9C63-05C1BDB053F5}" type="pres">
      <dgm:prSet presAssocID="{8EC5AF5E-9C9F-410A-A755-A3EA5186F948}" presName="sibTrans" presStyleLbl="sibTrans2D1" presStyleIdx="0" presStyleCnt="2"/>
      <dgm:spPr/>
    </dgm:pt>
    <dgm:pt modelId="{5FA465F6-7607-499F-BFB2-52F4E071FB67}" type="pres">
      <dgm:prSet presAssocID="{8EC5AF5E-9C9F-410A-A755-A3EA5186F948}" presName="connectorText" presStyleCnt="0"/>
      <dgm:spPr/>
    </dgm:pt>
    <dgm:pt modelId="{552FB8E7-A5FB-4CC3-94C3-CE0BDF19F9F1}" type="pres">
      <dgm:prSet presAssocID="{2E2F4D3A-969C-4DB2-9FA9-5C4A40369351}" presName="node" presStyleLbl="node1" presStyleIdx="1" presStyleCnt="3">
        <dgm:presLayoutVars>
          <dgm:bulletEnabled val="1"/>
        </dgm:presLayoutVars>
      </dgm:prSet>
      <dgm:spPr/>
    </dgm:pt>
    <dgm:pt modelId="{353C3794-50AA-4D44-83C9-CE28317C3317}" type="pres">
      <dgm:prSet presAssocID="{EC1AFF77-9232-4EEB-95CB-85CEAB3B1FC0}" presName="sibTrans" presStyleLbl="sibTrans2D1" presStyleIdx="1" presStyleCnt="2"/>
      <dgm:spPr/>
    </dgm:pt>
    <dgm:pt modelId="{5AFF040D-0639-4120-9E39-DA822CF9F321}" type="pres">
      <dgm:prSet presAssocID="{EC1AFF77-9232-4EEB-95CB-85CEAB3B1FC0}" presName="connectorText" presStyleCnt="0"/>
      <dgm:spPr/>
    </dgm:pt>
    <dgm:pt modelId="{A1E15D63-E1FF-4A28-A04F-A2B65927BC31}" type="pres">
      <dgm:prSet presAssocID="{37B86CFA-59B5-46FA-8A6B-9FB187CE14DF}" presName="node" presStyleLbl="node1" presStyleIdx="2" presStyleCnt="3">
        <dgm:presLayoutVars>
          <dgm:bulletEnabled val="1"/>
        </dgm:presLayoutVars>
      </dgm:prSet>
      <dgm:spPr/>
    </dgm:pt>
  </dgm:ptLst>
  <dgm:cxnLst>
    <dgm:cxn modelId="{ADA9785C-BD28-4622-B32A-4B41685082C4}" srcId="{8EB1D179-D23D-41D4-AEEF-E4B9FEB06903}" destId="{3F25DA44-7F3E-4C17-A40B-7F663FDBEA65}" srcOrd="0" destOrd="0" parTransId="{EE9066D1-3403-4469-8E8C-0D40A82430F2}" sibTransId="{8EC5AF5E-9C9F-410A-A755-A3EA5186F948}"/>
    <dgm:cxn modelId="{16BBD9CF-F400-4674-A560-74C36BD0A155}" srcId="{8EB1D179-D23D-41D4-AEEF-E4B9FEB06903}" destId="{2E2F4D3A-969C-4DB2-9FA9-5C4A40369351}" srcOrd="1" destOrd="0" parTransId="{1E934BFE-4D40-486C-8784-F698A10C4CF5}" sibTransId="{EC1AFF77-9232-4EEB-95CB-85CEAB3B1FC0}"/>
    <dgm:cxn modelId="{4B7A3EEC-DE70-4330-A10C-F7F30434E8E9}" srcId="{8EB1D179-D23D-41D4-AEEF-E4B9FEB06903}" destId="{37B86CFA-59B5-46FA-8A6B-9FB187CE14DF}" srcOrd="2" destOrd="0" parTransId="{9DABF4F3-A9E6-40B1-A863-AC9409CC14BB}" sibTransId="{18EFF3C3-47F9-402B-A3F3-E9310EA281B4}"/>
    <dgm:cxn modelId="{68B75356-2F1E-4D52-BC6B-3127E7202B2C}" type="presOf" srcId="{8EB1D179-D23D-41D4-AEEF-E4B9FEB06903}" destId="{BF708676-7EFC-4C81-9D3A-3E677EAC1C7B}" srcOrd="0" destOrd="0" presId="urn:microsoft.com/office/officeart/2005/8/layout/process1"/>
    <dgm:cxn modelId="{FB4E47F7-78B5-4913-844E-56D03192AE07}" type="presParOf" srcId="{BF708676-7EFC-4C81-9D3A-3E677EAC1C7B}" destId="{111DEAC9-5D4C-4A6A-A44E-082A26F60596}" srcOrd="0" destOrd="0" presId="urn:microsoft.com/office/officeart/2005/8/layout/process1"/>
    <dgm:cxn modelId="{6DC49CD3-2FE5-4D75-9E8E-AF6B0047074D}" type="presOf" srcId="{3F25DA44-7F3E-4C17-A40B-7F663FDBEA65}" destId="{111DEAC9-5D4C-4A6A-A44E-082A26F60596}" srcOrd="0" destOrd="0" presId="urn:microsoft.com/office/officeart/2005/8/layout/process1"/>
    <dgm:cxn modelId="{20C1168D-88CC-4790-9190-D31836EF1C34}" type="presParOf" srcId="{BF708676-7EFC-4C81-9D3A-3E677EAC1C7B}" destId="{8A5CF0CE-3323-464D-9C63-05C1BDB053F5}" srcOrd="1" destOrd="0" presId="urn:microsoft.com/office/officeart/2005/8/layout/process1"/>
    <dgm:cxn modelId="{2086EABB-B403-44EF-A174-465C033CF137}" type="presOf" srcId="{8EC5AF5E-9C9F-410A-A755-A3EA5186F948}" destId="{8A5CF0CE-3323-464D-9C63-05C1BDB053F5}" srcOrd="0" destOrd="0" presId="urn:microsoft.com/office/officeart/2005/8/layout/process1"/>
    <dgm:cxn modelId="{734B3AF6-9CA2-4997-85CC-5AA1C0449AED}" type="presParOf" srcId="{8A5CF0CE-3323-464D-9C63-05C1BDB053F5}" destId="{5FA465F6-7607-499F-BFB2-52F4E071FB67}" srcOrd="0" destOrd="1" presId="urn:microsoft.com/office/officeart/2005/8/layout/process1"/>
    <dgm:cxn modelId="{5B38ECE8-3A4F-41EE-9FAD-32064F158D73}" type="presOf" srcId="{8EC5AF5E-9C9F-410A-A755-A3EA5186F948}" destId="{5FA465F6-7607-499F-BFB2-52F4E071FB67}" srcOrd="1" destOrd="0" presId="urn:microsoft.com/office/officeart/2005/8/layout/process1"/>
    <dgm:cxn modelId="{E30E967C-7AE1-4505-A362-87A80FD3447C}" type="presParOf" srcId="{BF708676-7EFC-4C81-9D3A-3E677EAC1C7B}" destId="{552FB8E7-A5FB-4CC3-94C3-CE0BDF19F9F1}" srcOrd="2" destOrd="0" presId="urn:microsoft.com/office/officeart/2005/8/layout/process1"/>
    <dgm:cxn modelId="{587A5FC8-0429-4628-BD85-BC0F7695CF60}" type="presOf" srcId="{2E2F4D3A-969C-4DB2-9FA9-5C4A40369351}" destId="{552FB8E7-A5FB-4CC3-94C3-CE0BDF19F9F1}" srcOrd="0" destOrd="0" presId="urn:microsoft.com/office/officeart/2005/8/layout/process1"/>
    <dgm:cxn modelId="{04C2A847-9B03-46F8-BDCD-0682ADA396C9}" type="presParOf" srcId="{BF708676-7EFC-4C81-9D3A-3E677EAC1C7B}" destId="{353C3794-50AA-4D44-83C9-CE28317C3317}" srcOrd="3" destOrd="0" presId="urn:microsoft.com/office/officeart/2005/8/layout/process1"/>
    <dgm:cxn modelId="{2A7B8950-6D1D-4F5A-9F30-A9B4FA77869E}" type="presOf" srcId="{EC1AFF77-9232-4EEB-95CB-85CEAB3B1FC0}" destId="{353C3794-50AA-4D44-83C9-CE28317C3317}" srcOrd="0" destOrd="0" presId="urn:microsoft.com/office/officeart/2005/8/layout/process1"/>
    <dgm:cxn modelId="{DF2A98B8-2473-4785-8786-51E1A7211ED6}" type="presParOf" srcId="{353C3794-50AA-4D44-83C9-CE28317C3317}" destId="{5AFF040D-0639-4120-9E39-DA822CF9F321}" srcOrd="0" destOrd="3" presId="urn:microsoft.com/office/officeart/2005/8/layout/process1"/>
    <dgm:cxn modelId="{7EEA34CE-FFE1-4A78-8659-69B129A2AFC1}" type="presOf" srcId="{EC1AFF77-9232-4EEB-95CB-85CEAB3B1FC0}" destId="{5AFF040D-0639-4120-9E39-DA822CF9F321}" srcOrd="1" destOrd="0" presId="urn:microsoft.com/office/officeart/2005/8/layout/process1"/>
    <dgm:cxn modelId="{4407EE39-CFD7-4618-938F-99024F0E45B8}" type="presParOf" srcId="{BF708676-7EFC-4C81-9D3A-3E677EAC1C7B}" destId="{A1E15D63-E1FF-4A28-A04F-A2B65927BC31}" srcOrd="4" destOrd="0" presId="urn:microsoft.com/office/officeart/2005/8/layout/process1"/>
    <dgm:cxn modelId="{B58DF039-D84E-4356-AB95-C1CFBF7E1FF7}" type="presOf" srcId="{37B86CFA-59B5-46FA-8A6B-9FB187CE14DF}" destId="{A1E15D63-E1FF-4A28-A04F-A2B65927BC31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B1D179-D23D-41D4-AEEF-E4B9FEB06903}" type="doc">
      <dgm:prSet loTypeId="process" loCatId="process" qsTypeId="urn:microsoft.com/office/officeart/2005/8/quickstyle/simple1" qsCatId="simple" csTypeId="urn:microsoft.com/office/officeart/2005/8/colors/accent1_2" csCatId="accent1" phldr="0"/>
      <dgm:spPr/>
    </dgm:pt>
    <dgm:pt modelId="{3F25DA44-7F3E-4C17-A40B-7F663FDBEA65}">
      <dgm:prSet phldrT="[Text]" phldr="0" custT="0"/>
      <dgm:spPr/>
      <dgm:t>
        <a:bodyPr vert="horz" wrap="square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Membaca brief/spesifikasi output desain</a:t>
          </a:r>
          <a:r>
            <a:rPr lang="zh-CN" altLang="en-US"/>
            <a:t/>
          </a:r>
          <a:endParaRPr lang="zh-CN" altLang="en-US"/>
        </a:p>
      </dgm:t>
    </dgm:pt>
    <dgm:pt modelId="{EE9066D1-3403-4469-8E8C-0D40A82430F2}" cxnId="{06440761-CA51-4A2C-965F-340EC1BEAFB1}" type="parTrans">
      <dgm:prSet/>
      <dgm:spPr/>
    </dgm:pt>
    <dgm:pt modelId="{8EC5AF5E-9C9F-410A-A755-A3EA5186F948}" cxnId="{06440761-CA51-4A2C-965F-340EC1BEAFB1}" type="sibTrans">
      <dgm:prSet/>
      <dgm:spPr/>
      <dgm:t>
        <a:bodyPr/>
        <a:p>
          <a:endParaRPr lang="zh-CN" altLang="en-US"/>
        </a:p>
      </dgm:t>
    </dgm:pt>
    <dgm:pt modelId="{635242D8-43A4-4BE2-82C2-8C4B99CA9459}">
      <dgm:prSet phldr="0" custT="0"/>
      <dgm:spPr/>
      <dgm:t>
        <a:bodyPr vert="horz" wrap="square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Brainstorming menentukan konsep</a:t>
          </a:r>
          <a:endParaRPr lang="en-US"/>
        </a:p>
      </dgm:t>
    </dgm:pt>
    <dgm:pt modelId="{00243F51-37B2-4455-925A-142C8426D43C}" cxnId="{08A27216-7719-455D-B176-8A6EC9E05C11}" type="parTrans">
      <dgm:prSet/>
      <dgm:spPr/>
    </dgm:pt>
    <dgm:pt modelId="{01C8068E-0A77-4A4E-B9A8-25FA66D29FED}" cxnId="{08A27216-7719-455D-B176-8A6EC9E05C11}" type="sibTrans">
      <dgm:prSet/>
      <dgm:spPr/>
    </dgm:pt>
    <dgm:pt modelId="{2E2F4D3A-969C-4DB2-9FA9-5C4A40369351}">
      <dgm:prSet phldrT="[Text]" phldr="0" custT="0"/>
      <dgm:spPr/>
      <dgm:t>
        <a:bodyPr vert="horz" wrap="square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Mencari referensi</a:t>
          </a:r>
          <a:r>
            <a:rPr lang="zh-CN" altLang="en-US"/>
            <a:t/>
          </a:r>
          <a:r>
            <a:rPr lang="zh-CN" altLang="en-US"/>
            <a:t/>
          </a:r>
          <a:endParaRPr lang="zh-CN" altLang="en-US"/>
        </a:p>
      </dgm:t>
    </dgm:pt>
    <dgm:pt modelId="{1E934BFE-4D40-486C-8784-F698A10C4CF5}" cxnId="{84637A81-EDB5-4912-A1FF-5FE612EB032A}" type="parTrans">
      <dgm:prSet/>
      <dgm:spPr/>
    </dgm:pt>
    <dgm:pt modelId="{EC1AFF77-9232-4EEB-95CB-85CEAB3B1FC0}" cxnId="{84637A81-EDB5-4912-A1FF-5FE612EB032A}" type="sibTrans">
      <dgm:prSet/>
      <dgm:spPr/>
      <dgm:t>
        <a:bodyPr/>
        <a:p>
          <a:endParaRPr lang="zh-CN" altLang="en-US"/>
        </a:p>
      </dgm:t>
    </dgm:pt>
    <dgm:pt modelId="{9AF10E2C-31E1-442F-9966-9FF63F131A85}">
      <dgm:prSet phldr="0" custT="0"/>
      <dgm:spPr/>
      <dgm:t>
        <a:bodyPr vert="horz" wrap="square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Membuat sketsa</a:t>
          </a:r>
          <a:endParaRPr lang="en-US"/>
        </a:p>
      </dgm:t>
    </dgm:pt>
    <dgm:pt modelId="{5602233E-CB68-4EDD-83CC-A89A1792BCB4}" cxnId="{E130CBAD-749D-4EB3-8FC5-332E49541C9C}" type="parTrans">
      <dgm:prSet/>
      <dgm:spPr/>
    </dgm:pt>
    <dgm:pt modelId="{CE72DA7E-EBE3-4146-BBC1-E85A3E10BC19}" cxnId="{E130CBAD-749D-4EB3-8FC5-332E49541C9C}" type="sibTrans">
      <dgm:prSet/>
      <dgm:spPr/>
    </dgm:pt>
    <dgm:pt modelId="{37B86CFA-59B5-46FA-8A6B-9FB187CE14DF}">
      <dgm:prSet phldrT="[Text]" phldr="0" custT="0"/>
      <dgm:spPr/>
      <dgm:t>
        <a:bodyPr vert="horz" wrap="square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Eksekusi di software desain</a:t>
          </a:r>
          <a:endParaRPr lang="en-US" altLang="zh-CN"/>
        </a:p>
      </dgm:t>
    </dgm:pt>
    <dgm:pt modelId="{9DABF4F3-A9E6-40B1-A863-AC9409CC14BB}" cxnId="{2DFB4C2F-28BB-413B-8557-FC40D064DD72}" type="parTrans">
      <dgm:prSet/>
      <dgm:spPr/>
    </dgm:pt>
    <dgm:pt modelId="{18EFF3C3-47F9-402B-A3F3-E9310EA281B4}" cxnId="{2DFB4C2F-28BB-413B-8557-FC40D064DD72}" type="sibTrans">
      <dgm:prSet/>
      <dgm:spPr/>
    </dgm:pt>
    <dgm:pt modelId="{CFF8D8AE-7FF2-4E10-AE4B-5DF2575E1DA5}">
      <dgm:prSet phldr="0" custT="0"/>
      <dgm:spPr/>
      <dgm:t>
        <a:bodyPr vert="horz" wrap="square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Validasi</a:t>
          </a:r>
          <a:endParaRPr lang="en-US"/>
        </a:p>
      </dgm:t>
    </dgm:pt>
    <dgm:pt modelId="{8120C236-F2F6-4220-B382-AA80EE2321F2}" cxnId="{109A12F6-51AC-4C7D-A9E2-2051DA3E16CC}" type="parTrans">
      <dgm:prSet/>
      <dgm:spPr/>
    </dgm:pt>
    <dgm:pt modelId="{6FA83931-1D17-41B1-B485-D86D3B3474E3}" cxnId="{109A12F6-51AC-4C7D-A9E2-2051DA3E16CC}" type="sibTrans">
      <dgm:prSet/>
      <dgm:spPr/>
    </dgm:pt>
    <dgm:pt modelId="{BF708676-7EFC-4C81-9D3A-3E677EAC1C7B}" type="pres">
      <dgm:prSet presAssocID="{8EB1D179-D23D-41D4-AEEF-E4B9FEB06903}" presName="Name0" presStyleCnt="0">
        <dgm:presLayoutVars>
          <dgm:dir/>
          <dgm:resizeHandles val="exact"/>
        </dgm:presLayoutVars>
      </dgm:prSet>
      <dgm:spPr/>
    </dgm:pt>
    <dgm:pt modelId="{111DEAC9-5D4C-4A6A-A44E-082A26F60596}" type="pres">
      <dgm:prSet presAssocID="{3F25DA44-7F3E-4C17-A40B-7F663FDBEA65}" presName="node" presStyleLbl="node1" presStyleIdx="0" presStyleCnt="6">
        <dgm:presLayoutVars>
          <dgm:bulletEnabled val="1"/>
        </dgm:presLayoutVars>
      </dgm:prSet>
      <dgm:spPr/>
    </dgm:pt>
    <dgm:pt modelId="{8A5CF0CE-3323-464D-9C63-05C1BDB053F5}" type="pres">
      <dgm:prSet presAssocID="{8EC5AF5E-9C9F-410A-A755-A3EA5186F948}" presName="sibTrans" presStyleLbl="sibTrans2D1" presStyleIdx="0" presStyleCnt="5"/>
      <dgm:spPr/>
    </dgm:pt>
    <dgm:pt modelId="{5FA465F6-7607-499F-BFB2-52F4E071FB67}" type="pres">
      <dgm:prSet presAssocID="{8EC5AF5E-9C9F-410A-A755-A3EA5186F948}" presName="connectorText" presStyleCnt="0"/>
      <dgm:spPr/>
    </dgm:pt>
    <dgm:pt modelId="{75FCCBC0-379B-4375-8AA9-A7EE116EB978}" type="pres">
      <dgm:prSet presAssocID="{635242D8-43A4-4BE2-82C2-8C4B99CA9459}" presName="node" presStyleLbl="node1" presStyleIdx="1" presStyleCnt="6">
        <dgm:presLayoutVars>
          <dgm:bulletEnabled val="1"/>
        </dgm:presLayoutVars>
      </dgm:prSet>
      <dgm:spPr/>
    </dgm:pt>
    <dgm:pt modelId="{31EBA62B-17E7-437E-994F-261A9E4D996E}" type="pres">
      <dgm:prSet presAssocID="{01C8068E-0A77-4A4E-B9A8-25FA66D29FED}" presName="sibTrans" presStyleLbl="sibTrans2D1" presStyleIdx="1" presStyleCnt="5"/>
      <dgm:spPr/>
    </dgm:pt>
    <dgm:pt modelId="{B8525BE5-8440-45C2-A606-1A2A961D5BCC}" type="pres">
      <dgm:prSet presAssocID="{01C8068E-0A77-4A4E-B9A8-25FA66D29FED}" presName="connectorText" presStyleCnt="0"/>
      <dgm:spPr/>
    </dgm:pt>
    <dgm:pt modelId="{552FB8E7-A5FB-4CC3-94C3-CE0BDF19F9F1}" type="pres">
      <dgm:prSet presAssocID="{2E2F4D3A-969C-4DB2-9FA9-5C4A40369351}" presName="node" presStyleLbl="node1" presStyleIdx="2" presStyleCnt="6">
        <dgm:presLayoutVars>
          <dgm:bulletEnabled val="1"/>
        </dgm:presLayoutVars>
      </dgm:prSet>
      <dgm:spPr/>
    </dgm:pt>
    <dgm:pt modelId="{353C3794-50AA-4D44-83C9-CE28317C3317}" type="pres">
      <dgm:prSet presAssocID="{EC1AFF77-9232-4EEB-95CB-85CEAB3B1FC0}" presName="sibTrans" presStyleLbl="sibTrans2D1" presStyleIdx="2" presStyleCnt="5"/>
      <dgm:spPr/>
    </dgm:pt>
    <dgm:pt modelId="{5AFF040D-0639-4120-9E39-DA822CF9F321}" type="pres">
      <dgm:prSet presAssocID="{EC1AFF77-9232-4EEB-95CB-85CEAB3B1FC0}" presName="connectorText" presStyleCnt="0"/>
      <dgm:spPr/>
    </dgm:pt>
    <dgm:pt modelId="{752D47E0-2FF3-455B-A7B6-7ACCF6464AE0}" type="pres">
      <dgm:prSet presAssocID="{9AF10E2C-31E1-442F-9966-9FF63F131A85}" presName="node" presStyleLbl="node1" presStyleIdx="3" presStyleCnt="6">
        <dgm:presLayoutVars>
          <dgm:bulletEnabled val="1"/>
        </dgm:presLayoutVars>
      </dgm:prSet>
      <dgm:spPr/>
    </dgm:pt>
    <dgm:pt modelId="{8598D238-4C48-4640-A043-06DD74996706}" type="pres">
      <dgm:prSet presAssocID="{CE72DA7E-EBE3-4146-BBC1-E85A3E10BC19}" presName="sibTrans" presStyleLbl="sibTrans2D1" presStyleIdx="3" presStyleCnt="5"/>
      <dgm:spPr/>
    </dgm:pt>
    <dgm:pt modelId="{DE144572-EFDF-4BDC-9DD5-86FFD79A7B06}" type="pres">
      <dgm:prSet presAssocID="{CE72DA7E-EBE3-4146-BBC1-E85A3E10BC19}" presName="connectorText" presStyleCnt="0"/>
      <dgm:spPr/>
    </dgm:pt>
    <dgm:pt modelId="{A1E15D63-E1FF-4A28-A04F-A2B65927BC31}" type="pres">
      <dgm:prSet presAssocID="{37B86CFA-59B5-46FA-8A6B-9FB187CE14DF}" presName="node" presStyleLbl="node1" presStyleIdx="4" presStyleCnt="6">
        <dgm:presLayoutVars>
          <dgm:bulletEnabled val="1"/>
        </dgm:presLayoutVars>
      </dgm:prSet>
      <dgm:spPr/>
    </dgm:pt>
    <dgm:pt modelId="{A5E0D47E-CB19-4388-B264-1E3EFF08BB81}" type="pres">
      <dgm:prSet presAssocID="{18EFF3C3-47F9-402B-A3F3-E9310EA281B4}" presName="sibTrans" presStyleLbl="sibTrans2D1" presStyleIdx="4" presStyleCnt="5"/>
      <dgm:spPr/>
    </dgm:pt>
    <dgm:pt modelId="{4110E70C-468E-40DE-842E-F992ACD8AF18}" type="pres">
      <dgm:prSet presAssocID="{18EFF3C3-47F9-402B-A3F3-E9310EA281B4}" presName="connectorText" presStyleCnt="0"/>
      <dgm:spPr/>
    </dgm:pt>
    <dgm:pt modelId="{808C4692-B8F1-4E7F-BDAF-11FEB7825690}" type="pres">
      <dgm:prSet presAssocID="{CFF8D8AE-7FF2-4E10-AE4B-5DF2575E1DA5}" presName="node" presStyleLbl="node1" presStyleIdx="5" presStyleCnt="6">
        <dgm:presLayoutVars>
          <dgm:bulletEnabled val="1"/>
        </dgm:presLayoutVars>
      </dgm:prSet>
      <dgm:spPr/>
    </dgm:pt>
  </dgm:ptLst>
  <dgm:cxnLst>
    <dgm:cxn modelId="{06440761-CA51-4A2C-965F-340EC1BEAFB1}" srcId="{8EB1D179-D23D-41D4-AEEF-E4B9FEB06903}" destId="{3F25DA44-7F3E-4C17-A40B-7F663FDBEA65}" srcOrd="0" destOrd="0" parTransId="{EE9066D1-3403-4469-8E8C-0D40A82430F2}" sibTransId="{8EC5AF5E-9C9F-410A-A755-A3EA5186F948}"/>
    <dgm:cxn modelId="{08A27216-7719-455D-B176-8A6EC9E05C11}" srcId="{8EB1D179-D23D-41D4-AEEF-E4B9FEB06903}" destId="{635242D8-43A4-4BE2-82C2-8C4B99CA9459}" srcOrd="1" destOrd="0" parTransId="{00243F51-37B2-4455-925A-142C8426D43C}" sibTransId="{01C8068E-0A77-4A4E-B9A8-25FA66D29FED}"/>
    <dgm:cxn modelId="{84637A81-EDB5-4912-A1FF-5FE612EB032A}" srcId="{8EB1D179-D23D-41D4-AEEF-E4B9FEB06903}" destId="{2E2F4D3A-969C-4DB2-9FA9-5C4A40369351}" srcOrd="2" destOrd="0" parTransId="{1E934BFE-4D40-486C-8784-F698A10C4CF5}" sibTransId="{EC1AFF77-9232-4EEB-95CB-85CEAB3B1FC0}"/>
    <dgm:cxn modelId="{E130CBAD-749D-4EB3-8FC5-332E49541C9C}" srcId="{8EB1D179-D23D-41D4-AEEF-E4B9FEB06903}" destId="{9AF10E2C-31E1-442F-9966-9FF63F131A85}" srcOrd="3" destOrd="0" parTransId="{5602233E-CB68-4EDD-83CC-A89A1792BCB4}" sibTransId="{CE72DA7E-EBE3-4146-BBC1-E85A3E10BC19}"/>
    <dgm:cxn modelId="{2DFB4C2F-28BB-413B-8557-FC40D064DD72}" srcId="{8EB1D179-D23D-41D4-AEEF-E4B9FEB06903}" destId="{37B86CFA-59B5-46FA-8A6B-9FB187CE14DF}" srcOrd="4" destOrd="0" parTransId="{9DABF4F3-A9E6-40B1-A863-AC9409CC14BB}" sibTransId="{18EFF3C3-47F9-402B-A3F3-E9310EA281B4}"/>
    <dgm:cxn modelId="{109A12F6-51AC-4C7D-A9E2-2051DA3E16CC}" srcId="{8EB1D179-D23D-41D4-AEEF-E4B9FEB06903}" destId="{CFF8D8AE-7FF2-4E10-AE4B-5DF2575E1DA5}" srcOrd="5" destOrd="0" parTransId="{8120C236-F2F6-4220-B382-AA80EE2321F2}" sibTransId="{6FA83931-1D17-41B1-B485-D86D3B3474E3}"/>
    <dgm:cxn modelId="{34BF1588-AD0E-4085-AA28-B15D53149C3D}" type="presOf" srcId="{8EB1D179-D23D-41D4-AEEF-E4B9FEB06903}" destId="{BF708676-7EFC-4C81-9D3A-3E677EAC1C7B}" srcOrd="0" destOrd="0" presId="urn:microsoft.com/office/officeart/2005/8/layout/process1"/>
    <dgm:cxn modelId="{74929E72-18F6-4D4C-9627-EDA71089368D}" type="presParOf" srcId="{BF708676-7EFC-4C81-9D3A-3E677EAC1C7B}" destId="{111DEAC9-5D4C-4A6A-A44E-082A26F60596}" srcOrd="0" destOrd="0" presId="urn:microsoft.com/office/officeart/2005/8/layout/process1"/>
    <dgm:cxn modelId="{F46B2BEF-181B-482C-8793-D03AE5713EFD}" type="presOf" srcId="{3F25DA44-7F3E-4C17-A40B-7F663FDBEA65}" destId="{111DEAC9-5D4C-4A6A-A44E-082A26F60596}" srcOrd="0" destOrd="0" presId="urn:microsoft.com/office/officeart/2005/8/layout/process1"/>
    <dgm:cxn modelId="{348A050E-1338-41C4-9DCA-9F315D0C6B21}" type="presParOf" srcId="{BF708676-7EFC-4C81-9D3A-3E677EAC1C7B}" destId="{8A5CF0CE-3323-464D-9C63-05C1BDB053F5}" srcOrd="1" destOrd="0" presId="urn:microsoft.com/office/officeart/2005/8/layout/process1"/>
    <dgm:cxn modelId="{27461CBC-0A80-4218-83D1-DB0CE20AACD7}" type="presOf" srcId="{8EC5AF5E-9C9F-410A-A755-A3EA5186F948}" destId="{8A5CF0CE-3323-464D-9C63-05C1BDB053F5}" srcOrd="0" destOrd="0" presId="urn:microsoft.com/office/officeart/2005/8/layout/process1"/>
    <dgm:cxn modelId="{975CDA84-2435-4933-80C0-316928E8549B}" type="presParOf" srcId="{8A5CF0CE-3323-464D-9C63-05C1BDB053F5}" destId="{5FA465F6-7607-499F-BFB2-52F4E071FB67}" srcOrd="0" destOrd="1" presId="urn:microsoft.com/office/officeart/2005/8/layout/process1"/>
    <dgm:cxn modelId="{A5589851-70DB-4EF0-B7B2-BF61D2436F75}" type="presOf" srcId="{8EC5AF5E-9C9F-410A-A755-A3EA5186F948}" destId="{5FA465F6-7607-499F-BFB2-52F4E071FB67}" srcOrd="1" destOrd="0" presId="urn:microsoft.com/office/officeart/2005/8/layout/process1"/>
    <dgm:cxn modelId="{EA8BCA34-76FD-417D-81FF-12894BD272B4}" type="presParOf" srcId="{BF708676-7EFC-4C81-9D3A-3E677EAC1C7B}" destId="{75FCCBC0-379B-4375-8AA9-A7EE116EB978}" srcOrd="2" destOrd="0" presId="urn:microsoft.com/office/officeart/2005/8/layout/process1"/>
    <dgm:cxn modelId="{0D6038F0-E47E-4468-8474-0F236CCE1CAA}" type="presOf" srcId="{635242D8-43A4-4BE2-82C2-8C4B99CA9459}" destId="{75FCCBC0-379B-4375-8AA9-A7EE116EB978}" srcOrd="0" destOrd="0" presId="urn:microsoft.com/office/officeart/2005/8/layout/process1"/>
    <dgm:cxn modelId="{878DBAE7-4710-498A-843D-848E47B61256}" type="presParOf" srcId="{BF708676-7EFC-4C81-9D3A-3E677EAC1C7B}" destId="{31EBA62B-17E7-437E-994F-261A9E4D996E}" srcOrd="3" destOrd="0" presId="urn:microsoft.com/office/officeart/2005/8/layout/process1"/>
    <dgm:cxn modelId="{BE2CC933-5F13-4652-BDC8-81EE89ADE844}" type="presOf" srcId="{01C8068E-0A77-4A4E-B9A8-25FA66D29FED}" destId="{31EBA62B-17E7-437E-994F-261A9E4D996E}" srcOrd="0" destOrd="0" presId="urn:microsoft.com/office/officeart/2005/8/layout/process1"/>
    <dgm:cxn modelId="{E7643568-7F74-43CC-9020-8161C02FFD65}" type="presParOf" srcId="{31EBA62B-17E7-437E-994F-261A9E4D996E}" destId="{B8525BE5-8440-45C2-A606-1A2A961D5BCC}" srcOrd="0" destOrd="3" presId="urn:microsoft.com/office/officeart/2005/8/layout/process1"/>
    <dgm:cxn modelId="{C5B79E2D-84DB-4F66-9A26-4418AF5AF664}" type="presOf" srcId="{01C8068E-0A77-4A4E-B9A8-25FA66D29FED}" destId="{B8525BE5-8440-45C2-A606-1A2A961D5BCC}" srcOrd="1" destOrd="0" presId="urn:microsoft.com/office/officeart/2005/8/layout/process1"/>
    <dgm:cxn modelId="{93EA7874-59BA-4FD9-A6F5-5CF39983F211}" type="presParOf" srcId="{BF708676-7EFC-4C81-9D3A-3E677EAC1C7B}" destId="{552FB8E7-A5FB-4CC3-94C3-CE0BDF19F9F1}" srcOrd="4" destOrd="0" presId="urn:microsoft.com/office/officeart/2005/8/layout/process1"/>
    <dgm:cxn modelId="{467B520B-5625-4027-89BE-B01DFEF97984}" type="presOf" srcId="{2E2F4D3A-969C-4DB2-9FA9-5C4A40369351}" destId="{552FB8E7-A5FB-4CC3-94C3-CE0BDF19F9F1}" srcOrd="0" destOrd="0" presId="urn:microsoft.com/office/officeart/2005/8/layout/process1"/>
    <dgm:cxn modelId="{533292AD-FAA1-40A2-A822-2340E2BF47DC}" type="presParOf" srcId="{BF708676-7EFC-4C81-9D3A-3E677EAC1C7B}" destId="{353C3794-50AA-4D44-83C9-CE28317C3317}" srcOrd="5" destOrd="0" presId="urn:microsoft.com/office/officeart/2005/8/layout/process1"/>
    <dgm:cxn modelId="{5157717F-6540-427B-B19B-9E1086B858E8}" type="presOf" srcId="{EC1AFF77-9232-4EEB-95CB-85CEAB3B1FC0}" destId="{353C3794-50AA-4D44-83C9-CE28317C3317}" srcOrd="0" destOrd="0" presId="urn:microsoft.com/office/officeart/2005/8/layout/process1"/>
    <dgm:cxn modelId="{593EC581-23FE-4313-9BF3-C49EEA4E9830}" type="presParOf" srcId="{353C3794-50AA-4D44-83C9-CE28317C3317}" destId="{5AFF040D-0639-4120-9E39-DA822CF9F321}" srcOrd="0" destOrd="5" presId="urn:microsoft.com/office/officeart/2005/8/layout/process1"/>
    <dgm:cxn modelId="{B0A943BE-4A80-44D9-A647-5DC9EC572AC1}" type="presOf" srcId="{EC1AFF77-9232-4EEB-95CB-85CEAB3B1FC0}" destId="{5AFF040D-0639-4120-9E39-DA822CF9F321}" srcOrd="1" destOrd="0" presId="urn:microsoft.com/office/officeart/2005/8/layout/process1"/>
    <dgm:cxn modelId="{28699F2E-7FE0-4883-B211-82A42D966F13}" type="presParOf" srcId="{BF708676-7EFC-4C81-9D3A-3E677EAC1C7B}" destId="{752D47E0-2FF3-455B-A7B6-7ACCF6464AE0}" srcOrd="6" destOrd="0" presId="urn:microsoft.com/office/officeart/2005/8/layout/process1"/>
    <dgm:cxn modelId="{E466740E-5F9D-4645-A679-47B42B2E602E}" type="presOf" srcId="{9AF10E2C-31E1-442F-9966-9FF63F131A85}" destId="{752D47E0-2FF3-455B-A7B6-7ACCF6464AE0}" srcOrd="0" destOrd="0" presId="urn:microsoft.com/office/officeart/2005/8/layout/process1"/>
    <dgm:cxn modelId="{8D02E312-A9B0-4763-B817-291C86BE8485}" type="presParOf" srcId="{BF708676-7EFC-4C81-9D3A-3E677EAC1C7B}" destId="{8598D238-4C48-4640-A043-06DD74996706}" srcOrd="7" destOrd="0" presId="urn:microsoft.com/office/officeart/2005/8/layout/process1"/>
    <dgm:cxn modelId="{0D31AF1F-AFC9-4345-AA0E-041B5C64F302}" type="presOf" srcId="{CE72DA7E-EBE3-4146-BBC1-E85A3E10BC19}" destId="{8598D238-4C48-4640-A043-06DD74996706}" srcOrd="0" destOrd="0" presId="urn:microsoft.com/office/officeart/2005/8/layout/process1"/>
    <dgm:cxn modelId="{86AF6138-0452-4233-91C6-1A4EDB9999E8}" type="presParOf" srcId="{8598D238-4C48-4640-A043-06DD74996706}" destId="{DE144572-EFDF-4BDC-9DD5-86FFD79A7B06}" srcOrd="0" destOrd="7" presId="urn:microsoft.com/office/officeart/2005/8/layout/process1"/>
    <dgm:cxn modelId="{A4DAE50B-D101-42E4-9245-68F2661DAF3C}" type="presOf" srcId="{CE72DA7E-EBE3-4146-BBC1-E85A3E10BC19}" destId="{DE144572-EFDF-4BDC-9DD5-86FFD79A7B06}" srcOrd="1" destOrd="0" presId="urn:microsoft.com/office/officeart/2005/8/layout/process1"/>
    <dgm:cxn modelId="{7E6E5D93-609F-4C06-B9FF-FBA86F0FEF35}" type="presParOf" srcId="{BF708676-7EFC-4C81-9D3A-3E677EAC1C7B}" destId="{A1E15D63-E1FF-4A28-A04F-A2B65927BC31}" srcOrd="8" destOrd="0" presId="urn:microsoft.com/office/officeart/2005/8/layout/process1"/>
    <dgm:cxn modelId="{473DCD41-8AB3-4C4D-A151-4538759E5657}" type="presOf" srcId="{37B86CFA-59B5-46FA-8A6B-9FB187CE14DF}" destId="{A1E15D63-E1FF-4A28-A04F-A2B65927BC31}" srcOrd="0" destOrd="0" presId="urn:microsoft.com/office/officeart/2005/8/layout/process1"/>
    <dgm:cxn modelId="{CBEA4465-2840-4A6B-B857-F96DDAD9BD6F}" type="presParOf" srcId="{BF708676-7EFC-4C81-9D3A-3E677EAC1C7B}" destId="{A5E0D47E-CB19-4388-B264-1E3EFF08BB81}" srcOrd="9" destOrd="0" presId="urn:microsoft.com/office/officeart/2005/8/layout/process1"/>
    <dgm:cxn modelId="{49D9AB70-33EB-4960-943D-0702EBE03CD9}" type="presOf" srcId="{18EFF3C3-47F9-402B-A3F3-E9310EA281B4}" destId="{A5E0D47E-CB19-4388-B264-1E3EFF08BB81}" srcOrd="0" destOrd="0" presId="urn:microsoft.com/office/officeart/2005/8/layout/process1"/>
    <dgm:cxn modelId="{263063BE-D2DB-4F94-82E3-330DA60D3A80}" type="presParOf" srcId="{A5E0D47E-CB19-4388-B264-1E3EFF08BB81}" destId="{4110E70C-468E-40DE-842E-F992ACD8AF18}" srcOrd="0" destOrd="9" presId="urn:microsoft.com/office/officeart/2005/8/layout/process1"/>
    <dgm:cxn modelId="{69D2D4CF-D211-42EF-952C-79E31BB6DC04}" type="presOf" srcId="{18EFF3C3-47F9-402B-A3F3-E9310EA281B4}" destId="{4110E70C-468E-40DE-842E-F992ACD8AF18}" srcOrd="1" destOrd="0" presId="urn:microsoft.com/office/officeart/2005/8/layout/process1"/>
    <dgm:cxn modelId="{4E00C3CA-6A97-49F8-ADDA-738443AAEC88}" type="presParOf" srcId="{BF708676-7EFC-4C81-9D3A-3E677EAC1C7B}" destId="{808C4692-B8F1-4E7F-BDAF-11FEB7825690}" srcOrd="10" destOrd="0" presId="urn:microsoft.com/office/officeart/2005/8/layout/process1"/>
    <dgm:cxn modelId="{CD02B589-0D22-4469-806B-2F50AF3863F8}" type="presOf" srcId="{CFF8D8AE-7FF2-4E10-AE4B-5DF2575E1DA5}" destId="{808C4692-B8F1-4E7F-BDAF-11FEB7825690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8128000" cy="1597660"/>
        <a:chOff x="0" y="0"/>
        <a:chExt cx="8128000" cy="1597660"/>
      </a:xfrm>
    </dsp:grpSpPr>
    <dsp:sp>
      <dsp:nvSpPr>
        <dsp:cNvPr id="3" name="Rounded Rectangle 2"/>
        <dsp:cNvSpPr/>
      </dsp:nvSpPr>
      <dsp:spPr bwMode="white">
        <a:xfrm>
          <a:off x="0" y="157146"/>
          <a:ext cx="2138947" cy="1283368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80010" tIns="80010" rIns="80010" bIns="80010" anchor="ctr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Membaca brief/spesifikasi output desain</a:t>
          </a:r>
          <a:endParaRPr lang="zh-CN" altLang="en-US"/>
        </a:p>
      </dsp:txBody>
      <dsp:txXfrm>
        <a:off x="0" y="157146"/>
        <a:ext cx="2138947" cy="1283368"/>
      </dsp:txXfrm>
    </dsp:sp>
    <dsp:sp>
      <dsp:nvSpPr>
        <dsp:cNvPr id="4" name="Right Arrow 3"/>
        <dsp:cNvSpPr/>
      </dsp:nvSpPr>
      <dsp:spPr bwMode="white">
        <a:xfrm>
          <a:off x="2340008" y="533601"/>
          <a:ext cx="453457" cy="530459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2340008" y="533601"/>
        <a:ext cx="453457" cy="530459"/>
      </dsp:txXfrm>
    </dsp:sp>
    <dsp:sp>
      <dsp:nvSpPr>
        <dsp:cNvPr id="6" name="Rounded Rectangle 5"/>
        <dsp:cNvSpPr/>
      </dsp:nvSpPr>
      <dsp:spPr bwMode="white">
        <a:xfrm>
          <a:off x="2994526" y="157146"/>
          <a:ext cx="2138947" cy="1283368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80010" tIns="80010" rIns="80010" bIns="80010" anchor="ctr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Mencari referensi</a:t>
          </a:r>
          <a:endParaRPr lang="zh-CN" altLang="en-US"/>
        </a:p>
      </dsp:txBody>
      <dsp:txXfrm>
        <a:off x="2994526" y="157146"/>
        <a:ext cx="2138947" cy="1283368"/>
      </dsp:txXfrm>
    </dsp:sp>
    <dsp:sp>
      <dsp:nvSpPr>
        <dsp:cNvPr id="7" name="Right Arrow 6"/>
        <dsp:cNvSpPr/>
      </dsp:nvSpPr>
      <dsp:spPr bwMode="white">
        <a:xfrm>
          <a:off x="5334535" y="533601"/>
          <a:ext cx="453457" cy="530459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5334535" y="533601"/>
        <a:ext cx="453457" cy="530459"/>
      </dsp:txXfrm>
    </dsp:sp>
    <dsp:sp>
      <dsp:nvSpPr>
        <dsp:cNvPr id="9" name="Rounded Rectangle 8"/>
        <dsp:cNvSpPr/>
      </dsp:nvSpPr>
      <dsp:spPr bwMode="white">
        <a:xfrm>
          <a:off x="5989053" y="157146"/>
          <a:ext cx="2138947" cy="1283368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80010" tIns="80010" rIns="80010" bIns="80010" anchor="ctr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Eksekusi di software desain</a:t>
          </a:r>
          <a:endParaRPr lang="zh-CN" altLang="en-US"/>
        </a:p>
      </dsp:txBody>
      <dsp:txXfrm>
        <a:off x="5989053" y="157146"/>
        <a:ext cx="2138947" cy="1283368"/>
      </dsp:txXfrm>
    </dsp:sp>
    <dsp:sp>
      <dsp:nvSpPr>
        <dsp:cNvPr id="5" name="Right Arrow 4"/>
        <dsp:cNvSpPr/>
      </dsp:nvSpPr>
      <dsp:spPr bwMode="white">
        <a:xfrm>
          <a:off x="2340008" y="533601"/>
          <a:ext cx="453457" cy="530459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5500"/>
          </a:lvl1pPr>
          <a:lvl2pPr marL="285750" indent="-285750" algn="ctr">
            <a:defRPr sz="4200"/>
          </a:lvl2pPr>
          <a:lvl3pPr marL="571500" indent="-285750" algn="ctr">
            <a:defRPr sz="4200"/>
          </a:lvl3pPr>
          <a:lvl4pPr marL="857250" indent="-285750" algn="ctr">
            <a:defRPr sz="4200"/>
          </a:lvl4pPr>
          <a:lvl5pPr marL="1143000" indent="-285750" algn="ctr">
            <a:defRPr sz="4200"/>
          </a:lvl5pPr>
          <a:lvl6pPr marL="1428750" indent="-285750" algn="ctr">
            <a:defRPr sz="4200"/>
          </a:lvl6pPr>
          <a:lvl7pPr marL="1714500" indent="-285750" algn="ctr">
            <a:defRPr sz="4200"/>
          </a:lvl7pPr>
          <a:lvl8pPr marL="2000250" indent="-285750" algn="ctr">
            <a:defRPr sz="4200"/>
          </a:lvl8pPr>
          <a:lvl9pPr marL="2286000" indent="-285750" algn="ctr">
            <a:defRPr sz="4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2340008" y="533601"/>
        <a:ext cx="453457" cy="530459"/>
      </dsp:txXfrm>
    </dsp:sp>
    <dsp:sp>
      <dsp:nvSpPr>
        <dsp:cNvPr id="8" name="Right Arrow 7"/>
        <dsp:cNvSpPr/>
      </dsp:nvSpPr>
      <dsp:spPr bwMode="white">
        <a:xfrm>
          <a:off x="5334535" y="533601"/>
          <a:ext cx="453457" cy="530459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5500"/>
          </a:lvl1pPr>
          <a:lvl2pPr marL="285750" indent="-285750" algn="ctr">
            <a:defRPr sz="4200"/>
          </a:lvl2pPr>
          <a:lvl3pPr marL="571500" indent="-285750" algn="ctr">
            <a:defRPr sz="4200"/>
          </a:lvl3pPr>
          <a:lvl4pPr marL="857250" indent="-285750" algn="ctr">
            <a:defRPr sz="4200"/>
          </a:lvl4pPr>
          <a:lvl5pPr marL="1143000" indent="-285750" algn="ctr">
            <a:defRPr sz="4200"/>
          </a:lvl5pPr>
          <a:lvl6pPr marL="1428750" indent="-285750" algn="ctr">
            <a:defRPr sz="4200"/>
          </a:lvl6pPr>
          <a:lvl7pPr marL="1714500" indent="-285750" algn="ctr">
            <a:defRPr sz="4200"/>
          </a:lvl7pPr>
          <a:lvl8pPr marL="2000250" indent="-285750" algn="ctr">
            <a:defRPr sz="4200"/>
          </a:lvl8pPr>
          <a:lvl9pPr marL="2286000" indent="-285750" algn="ctr">
            <a:defRPr sz="4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5334535" y="533601"/>
        <a:ext cx="453457" cy="5304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8128000" cy="1597660"/>
        <a:chOff x="0" y="0"/>
        <a:chExt cx="8128000" cy="1597660"/>
      </a:xfrm>
    </dsp:grpSpPr>
    <dsp:sp>
      <dsp:nvSpPr>
        <dsp:cNvPr id="3" name="Rounded Rectangle 2"/>
        <dsp:cNvSpPr/>
      </dsp:nvSpPr>
      <dsp:spPr bwMode="white">
        <a:xfrm>
          <a:off x="0" y="157146"/>
          <a:ext cx="2138947" cy="1283368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80010" tIns="80010" rIns="80010" bIns="80010" anchor="ctr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Membaca brief/spesifikasi output desain</a:t>
          </a:r>
          <a:endParaRPr lang="zh-CN" altLang="en-US"/>
        </a:p>
      </dsp:txBody>
      <dsp:txXfrm>
        <a:off x="0" y="157146"/>
        <a:ext cx="2138947" cy="1283368"/>
      </dsp:txXfrm>
    </dsp:sp>
    <dsp:sp>
      <dsp:nvSpPr>
        <dsp:cNvPr id="4" name="Right Arrow 3"/>
        <dsp:cNvSpPr/>
      </dsp:nvSpPr>
      <dsp:spPr bwMode="white">
        <a:xfrm>
          <a:off x="2340008" y="533601"/>
          <a:ext cx="453457" cy="530459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2340008" y="533601"/>
        <a:ext cx="453457" cy="530459"/>
      </dsp:txXfrm>
    </dsp:sp>
    <dsp:sp>
      <dsp:nvSpPr>
        <dsp:cNvPr id="6" name="Rounded Rectangle 5"/>
        <dsp:cNvSpPr/>
      </dsp:nvSpPr>
      <dsp:spPr bwMode="white">
        <a:xfrm>
          <a:off x="2994526" y="157146"/>
          <a:ext cx="2138947" cy="1283368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80010" tIns="80010" rIns="80010" bIns="80010" anchor="ctr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Mencari referensi</a:t>
          </a:r>
          <a:endParaRPr lang="zh-CN" altLang="en-US"/>
        </a:p>
      </dsp:txBody>
      <dsp:txXfrm>
        <a:off x="2994526" y="157146"/>
        <a:ext cx="2138947" cy="1283368"/>
      </dsp:txXfrm>
    </dsp:sp>
    <dsp:sp>
      <dsp:nvSpPr>
        <dsp:cNvPr id="7" name="Right Arrow 6"/>
        <dsp:cNvSpPr/>
      </dsp:nvSpPr>
      <dsp:spPr bwMode="white">
        <a:xfrm>
          <a:off x="5334535" y="533601"/>
          <a:ext cx="453457" cy="530459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5334535" y="533601"/>
        <a:ext cx="453457" cy="530459"/>
      </dsp:txXfrm>
    </dsp:sp>
    <dsp:sp>
      <dsp:nvSpPr>
        <dsp:cNvPr id="9" name="Rounded Rectangle 8"/>
        <dsp:cNvSpPr/>
      </dsp:nvSpPr>
      <dsp:spPr bwMode="white">
        <a:xfrm>
          <a:off x="5989053" y="157146"/>
          <a:ext cx="2138947" cy="1283368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80010" tIns="80010" rIns="80010" bIns="80010" anchor="ctr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Eksekusi di software desain</a:t>
          </a:r>
          <a:endParaRPr lang="zh-CN" altLang="en-US"/>
        </a:p>
      </dsp:txBody>
      <dsp:txXfrm>
        <a:off x="5989053" y="157146"/>
        <a:ext cx="2138947" cy="1283368"/>
      </dsp:txXfrm>
    </dsp:sp>
    <dsp:sp>
      <dsp:nvSpPr>
        <dsp:cNvPr id="5" name="Right Arrow 4"/>
        <dsp:cNvSpPr/>
      </dsp:nvSpPr>
      <dsp:spPr bwMode="white">
        <a:xfrm>
          <a:off x="2340008" y="533601"/>
          <a:ext cx="453457" cy="530459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5500"/>
          </a:lvl1pPr>
          <a:lvl2pPr marL="285750" indent="-285750" algn="ctr">
            <a:defRPr sz="4200"/>
          </a:lvl2pPr>
          <a:lvl3pPr marL="571500" indent="-285750" algn="ctr">
            <a:defRPr sz="4200"/>
          </a:lvl3pPr>
          <a:lvl4pPr marL="857250" indent="-285750" algn="ctr">
            <a:defRPr sz="4200"/>
          </a:lvl4pPr>
          <a:lvl5pPr marL="1143000" indent="-285750" algn="ctr">
            <a:defRPr sz="4200"/>
          </a:lvl5pPr>
          <a:lvl6pPr marL="1428750" indent="-285750" algn="ctr">
            <a:defRPr sz="4200"/>
          </a:lvl6pPr>
          <a:lvl7pPr marL="1714500" indent="-285750" algn="ctr">
            <a:defRPr sz="4200"/>
          </a:lvl7pPr>
          <a:lvl8pPr marL="2000250" indent="-285750" algn="ctr">
            <a:defRPr sz="4200"/>
          </a:lvl8pPr>
          <a:lvl9pPr marL="2286000" indent="-285750" algn="ctr">
            <a:defRPr sz="4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2340008" y="533601"/>
        <a:ext cx="453457" cy="530459"/>
      </dsp:txXfrm>
    </dsp:sp>
    <dsp:sp>
      <dsp:nvSpPr>
        <dsp:cNvPr id="8" name="Right Arrow 7"/>
        <dsp:cNvSpPr/>
      </dsp:nvSpPr>
      <dsp:spPr bwMode="white">
        <a:xfrm>
          <a:off x="5334535" y="533601"/>
          <a:ext cx="453457" cy="530459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5500"/>
          </a:lvl1pPr>
          <a:lvl2pPr marL="285750" indent="-285750" algn="ctr">
            <a:defRPr sz="4200"/>
          </a:lvl2pPr>
          <a:lvl3pPr marL="571500" indent="-285750" algn="ctr">
            <a:defRPr sz="4200"/>
          </a:lvl3pPr>
          <a:lvl4pPr marL="857250" indent="-285750" algn="ctr">
            <a:defRPr sz="4200"/>
          </a:lvl4pPr>
          <a:lvl5pPr marL="1143000" indent="-285750" algn="ctr">
            <a:defRPr sz="4200"/>
          </a:lvl5pPr>
          <a:lvl6pPr marL="1428750" indent="-285750" algn="ctr">
            <a:defRPr sz="4200"/>
          </a:lvl6pPr>
          <a:lvl7pPr marL="1714500" indent="-285750" algn="ctr">
            <a:defRPr sz="4200"/>
          </a:lvl7pPr>
          <a:lvl8pPr marL="2000250" indent="-285750" algn="ctr">
            <a:defRPr sz="4200"/>
          </a:lvl8pPr>
          <a:lvl9pPr marL="2286000" indent="-285750" algn="ctr">
            <a:defRPr sz="4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5334535" y="533601"/>
        <a:ext cx="453457" cy="5304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718" y="1122363"/>
            <a:ext cx="9142305" cy="2387600"/>
          </a:xfrm>
        </p:spPr>
        <p:txBody>
          <a:bodyPr anchor="b"/>
          <a:lstStyle>
            <a:lvl1pPr algn="ctr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718" y="3602038"/>
            <a:ext cx="9142305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7562" y="274638"/>
            <a:ext cx="2742692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87" y="274638"/>
            <a:ext cx="8069077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23490" y="-1270"/>
            <a:ext cx="12222755" cy="96202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87" y="274955"/>
            <a:ext cx="10970766" cy="667385"/>
          </a:xfrm>
        </p:spPr>
        <p:txBody>
          <a:bodyPr/>
          <a:lstStyle>
            <a:lvl1pPr>
              <a:defRPr sz="3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87" y="1152525"/>
            <a:ext cx="10970766" cy="4973955"/>
          </a:xfrm>
        </p:spPr>
        <p:txBody>
          <a:bodyPr/>
          <a:lstStyle>
            <a:lvl1pPr>
              <a:defRPr sz="2000"/>
            </a:lvl1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97" y="1709738"/>
            <a:ext cx="10513651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97" y="4589463"/>
            <a:ext cx="10513651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87" y="1600200"/>
            <a:ext cx="5375676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4577" y="1600200"/>
            <a:ext cx="5375676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33" y="365125"/>
            <a:ext cx="1051365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633" y="1681163"/>
            <a:ext cx="515683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633" y="2505075"/>
            <a:ext cx="515683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1056" y="1681163"/>
            <a:ext cx="518222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1056" y="2505075"/>
            <a:ext cx="518222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33" y="457200"/>
            <a:ext cx="393150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2228" y="987425"/>
            <a:ext cx="6171056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633" y="2057400"/>
            <a:ext cx="393150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33" y="457200"/>
            <a:ext cx="393150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2228" y="987425"/>
            <a:ext cx="6171056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633" y="2057400"/>
            <a:ext cx="393150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609487" y="274955"/>
            <a:ext cx="10970766" cy="685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609487" y="1266825"/>
            <a:ext cx="10970766" cy="485965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609487" y="6245225"/>
            <a:ext cx="2844273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164828" y="6245225"/>
            <a:ext cx="3860084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8735980" y="6245225"/>
            <a:ext cx="2844273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000" b="0" i="0" u="none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hyperlink" Target="https://speakerdeck.com/superpikar/inskcape-workshop-2017-pertemuan-4" TargetMode="External"/><Relationship Id="rId1" Type="http://schemas.openxmlformats.org/officeDocument/2006/relationships/hyperlink" Target="https://github.com/superpikar/inkscape-workshop-2017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hyperlink" Target="https://medium.com/paperpillar/proses-pembuatan-illustrasi-dan-sebuah-case-study-sederhana-b15b04ab81ce" TargetMode="Externa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jalantikus.com/tips/desain-poster-lewat-template-5-situs-ini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hyperlink" Target="https://medium.com/paperpillar/proses-pembuatan-illustrasi-dan-sebuah-case-study-sederhana-b15b04ab81ce" TargetMode="External"/><Relationship Id="rId7" Type="http://schemas.openxmlformats.org/officeDocument/2006/relationships/hyperlink" Target="http://www.chrishilbig.com/inkscape-experiments-step-and-repeat/" TargetMode="Externa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medium.com/paperpillar/proses-pembuatan-illustrasi-dan-sebuah-case-study-sederhana-b15b04ab81ce" TargetMode="External"/><Relationship Id="rId3" Type="http://schemas.openxmlformats.org/officeDocument/2006/relationships/hyperlink" Target="https://www.youtube.com/watch?v=ECHJgH7fbXo" TargetMode="External"/><Relationship Id="rId2" Type="http://schemas.openxmlformats.org/officeDocument/2006/relationships/hyperlink" Target="http://spoken-tutorial.org/watch/Inkscape/Create+a+3-fold+brochure/English/ " TargetMode="External"/><Relationship Id="rId1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openxmlformats.org/officeDocument/2006/relationships/hyperlink" Target="https://www.freepik.com/free-photos-vectors/trifold-brochure" TargetMode="External"/><Relationship Id="rId1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hyperlink" Target="https://phiscaditya.wordpress.com/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hyperlink" Target="http://pikarlabs.com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dribbble.com/shots/3963825-Hotel-App" TargetMode="External"/><Relationship Id="rId1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dribbble.com/siegemedia" TargetMode="Externa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hyperlink" Target="https://dribbble.com/artbart" TargetMode="External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hyperlink" Target="https://dribbble.com/ozant" TargetMode="Externa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hyperlink" Target="https://ndop.deviantart.com/gallery/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5.png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hyperlink" Target="https://dribbble.com/vadimcarazan" TargetMode="External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hyperlink" Target="http://www.chrishilbig.com/inkscape-experiments-step-and-repeat/" TargetMode="External"/><Relationship Id="rId8" Type="http://schemas.openxmlformats.org/officeDocument/2006/relationships/hyperlink" Target="https://arifrochmanadji.wordpress.com/tahukah-anda/ejaan-yang-disempurnakan-eyd/" TargetMode="External"/><Relationship Id="rId7" Type="http://schemas.openxmlformats.org/officeDocument/2006/relationships/hyperlink" Target="http://puebi.readthedocs.io/en/latest/" TargetMode="External"/><Relationship Id="rId6" Type="http://schemas.openxmlformats.org/officeDocument/2006/relationships/hyperlink" Target="http://fachmycasofa.com/pedoman-umum-ejaan-bahasa-indonesia-puebi/" TargetMode="External"/><Relationship Id="rId5" Type="http://schemas.openxmlformats.org/officeDocument/2006/relationships/hyperlink" Target="https://www.canva.com/learn/design/tutorials/" TargetMode="External"/><Relationship Id="rId4" Type="http://schemas.openxmlformats.org/officeDocument/2006/relationships/hyperlink" Target="https://www.printerous.com/blog/id/" TargetMode="External"/><Relationship Id="rId3" Type="http://schemas.openxmlformats.org/officeDocument/2006/relationships/hyperlink" Target="https://designshack.net/articles/inspiration/10-tips-for-perfect-poster-design/" TargetMode="External"/><Relationship Id="rId2" Type="http://schemas.openxmlformats.org/officeDocument/2006/relationships/hyperlink" Target="https://medium.com/paperpillar/proses-pembuatan-illustrasi-dan-sebuah-case-study-sederhana-b15b04ab81ce" TargetMode="External"/><Relationship Id="rId11" Type="http://schemas.openxmlformats.org/officeDocument/2006/relationships/slideLayout" Target="../slideLayouts/slideLayout2.xml"/><Relationship Id="rId10" Type="http://schemas.openxmlformats.org/officeDocument/2006/relationships/hyperlink" Target="https://www.freepik.com/free-photos-vectors/trifold-brochure" TargetMode="External"/><Relationship Id="rId1" Type="http://schemas.openxmlformats.org/officeDocument/2006/relationships/hyperlink" Target="https://jalantikus.com/tips/desain-poster-lewat-template-5-situs-ini/" TargetMode="Externa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://puebi.readthedocs.io/en/latest/" TargetMode="External"/><Relationship Id="rId3" Type="http://schemas.openxmlformats.org/officeDocument/2006/relationships/hyperlink" Target="https://www.canva.com/learn/design/tutorials/" TargetMode="External"/><Relationship Id="rId2" Type="http://schemas.openxmlformats.org/officeDocument/2006/relationships/hyperlink" Target="https://arifrochmanadji.wordpress.com/tahukah-anda/ejaan-yang-disempurnakan-eyd/" TargetMode="External"/><Relationship Id="rId1" Type="http://schemas.openxmlformats.org/officeDocument/2006/relationships/hyperlink" Target="http://fachmycasofa.com/pedoman-umum-ejaan-bahasa-indonesia-puebi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puebi.readthedocs.io/en/lates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770" y="3354720"/>
            <a:ext cx="9142200" cy="853907"/>
          </a:xfrm>
        </p:spPr>
        <p:txBody>
          <a:bodyPr/>
          <a:lstStyle/>
          <a:p>
            <a:r>
              <a:rPr lang="en-US" dirty="0"/>
              <a:t>Workshop #4 Inkscape 2017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770" y="4300683"/>
            <a:ext cx="9142200" cy="521867"/>
          </a:xfrm>
        </p:spPr>
        <p:txBody>
          <a:bodyPr/>
          <a:lstStyle/>
          <a:p>
            <a:r>
              <a:rPr lang="en-US"/>
              <a:t>Masjid Al Falah, Yeongdeungpo Seoul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download materinya di </a:t>
            </a:r>
            <a:endParaRPr lang="en-US"/>
          </a:p>
          <a:p>
            <a:r>
              <a:rPr lang="en-US">
                <a:hlinkClick r:id="rId1" action="ppaction://hlinkfile"/>
              </a:rPr>
              <a:t>https://github.com/superpikar/inkscape-workshop-2017</a:t>
            </a:r>
            <a:endParaRPr lang="en-US">
              <a:hlinkClick r:id="rId1" action="ppaction://hlinkfile"/>
            </a:endParaRPr>
          </a:p>
          <a:p>
            <a:r>
              <a:rPr lang="en-US">
                <a:hlinkClick r:id="rId2" action="ppaction://hlinkfile"/>
              </a:rPr>
              <a:t>https://speakerdeck.com/superpikar/inskcape-workshop-2017-pertemuan-4</a:t>
            </a:r>
            <a:endParaRPr lang="en-US"/>
          </a:p>
        </p:txBody>
      </p:sp>
      <p:sp>
        <p:nvSpPr>
          <p:cNvPr id="4" name="Subtitle 2"/>
          <p:cNvSpPr>
            <a:spLocks noGrp="1"/>
          </p:cNvSpPr>
          <p:nvPr/>
        </p:nvSpPr>
        <p:spPr>
          <a:xfrm>
            <a:off x="4713382" y="5065708"/>
            <a:ext cx="2753453" cy="445047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txBody>
          <a:bodyPr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lvl="1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5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lvl="2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lvl="3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lvl="4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lvl="5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lvl="6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lvl="7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lvl="8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oleh : @superpikar</a:t>
            </a:r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Right Triangle 5"/>
          <p:cNvSpPr/>
          <p:nvPr/>
        </p:nvSpPr>
        <p:spPr>
          <a:xfrm rot="10800000">
            <a:off x="9789843" y="-3769"/>
            <a:ext cx="2399828" cy="2399828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>
              <a:solidFill>
                <a:schemeClr val="tx1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1103964" y="327001"/>
            <a:ext cx="8039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4400">
                <a:solidFill>
                  <a:schemeClr val="bg2">
                    <a:lumMod val="50000"/>
                  </a:schemeClr>
                </a:solidFill>
              </a:rPr>
              <a:t>#</a:t>
            </a:r>
            <a:r>
              <a:rPr lang="en-US" altLang="en-GB" sz="4400" b="1">
                <a:solidFill>
                  <a:schemeClr val="bg2">
                    <a:lumMod val="50000"/>
                  </a:schemeClr>
                </a:solidFill>
              </a:rPr>
              <a:t>4</a:t>
            </a:r>
            <a:endParaRPr lang="en-US" altLang="en-GB" sz="4400" b="1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Picture 7" descr="inkscape-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899" y="1095199"/>
            <a:ext cx="2107785" cy="2107785"/>
          </a:xfrm>
          <a:prstGeom prst="rect">
            <a:avLst/>
          </a:prstGeom>
        </p:spPr>
      </p:pic>
      <p:sp>
        <p:nvSpPr>
          <p:cNvPr id="5" name="Right Triangle 4"/>
          <p:cNvSpPr/>
          <p:nvPr/>
        </p:nvSpPr>
        <p:spPr>
          <a:xfrm rot="5400000">
            <a:off x="3858" y="-3769"/>
            <a:ext cx="2399828" cy="2399828"/>
          </a:xfrm>
          <a:prstGeom prst="rt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Ejaan Bahasa Indonesia - Review Tugas Sebelumnya</a:t>
            </a:r>
            <a:endParaRPr lang="en-US" altLang="en-GB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7120" y="1446530"/>
            <a:ext cx="5351145" cy="3724910"/>
          </a:xfrm>
          <a:prstGeom prst="rect">
            <a:avLst/>
          </a:prstGeom>
        </p:spPr>
      </p:pic>
      <p:sp>
        <p:nvSpPr>
          <p:cNvPr id="5" name="Line Callout 1 4"/>
          <p:cNvSpPr/>
          <p:nvPr/>
        </p:nvSpPr>
        <p:spPr>
          <a:xfrm>
            <a:off x="6634550" y="1694815"/>
            <a:ext cx="2552700" cy="523875"/>
          </a:xfrm>
          <a:prstGeom prst="borderCallout1">
            <a:avLst>
              <a:gd name="adj1" fmla="val 30490"/>
              <a:gd name="adj2" fmla="val -2272"/>
              <a:gd name="adj3" fmla="val 312727"/>
              <a:gd name="adj4" fmla="val -8186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 altLang="en-GB" sz="1400"/>
              <a:t>Sales Marketing</a:t>
            </a:r>
            <a:endParaRPr lang="en-US" altLang="en-GB" sz="1400"/>
          </a:p>
          <a:p>
            <a:pPr algn="l"/>
            <a:r>
              <a:rPr lang="en-US" altLang="en-GB" sz="1400" i="1">
                <a:solidFill>
                  <a:schemeClr val="bg1">
                    <a:lumMod val="50000"/>
                  </a:schemeClr>
                </a:solidFill>
                <a:sym typeface="+mn-ea"/>
              </a:rPr>
              <a:t>Jabatan harus huruf kapital</a:t>
            </a:r>
            <a:endParaRPr lang="en-US" altLang="en-GB" sz="1400" i="1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7" name="Line Callout 1 6"/>
          <p:cNvSpPr/>
          <p:nvPr/>
        </p:nvSpPr>
        <p:spPr>
          <a:xfrm>
            <a:off x="6634550" y="2802890"/>
            <a:ext cx="3009265" cy="523875"/>
          </a:xfrm>
          <a:prstGeom prst="borderCallout1">
            <a:avLst>
              <a:gd name="adj1" fmla="val 30490"/>
              <a:gd name="adj2" fmla="val -2272"/>
              <a:gd name="adj3" fmla="val 325454"/>
              <a:gd name="adj4" fmla="val -11856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 altLang="en-GB" sz="1400"/>
              <a:t>Baran Hwasong, Korea Selatan</a:t>
            </a:r>
            <a:endParaRPr lang="en-US" altLang="en-GB" sz="1400"/>
          </a:p>
          <a:p>
            <a:pPr algn="l"/>
            <a:r>
              <a:rPr lang="en-US" altLang="en-GB" sz="1400" i="1">
                <a:solidFill>
                  <a:schemeClr val="bg1">
                    <a:lumMod val="50000"/>
                  </a:schemeClr>
                </a:solidFill>
              </a:rPr>
              <a:t>Nama negara harus huruf kapital</a:t>
            </a:r>
            <a:endParaRPr lang="en-US" altLang="en-GB" sz="1400" i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Line Callout 1 7"/>
          <p:cNvSpPr/>
          <p:nvPr/>
        </p:nvSpPr>
        <p:spPr>
          <a:xfrm>
            <a:off x="2637225" y="5949315"/>
            <a:ext cx="4065270" cy="523875"/>
          </a:xfrm>
          <a:prstGeom prst="borderCallout1">
            <a:avLst>
              <a:gd name="adj1" fmla="val 30490"/>
              <a:gd name="adj2" fmla="val -2272"/>
              <a:gd name="adj3" fmla="val -187272"/>
              <a:gd name="adj4" fmla="val -1594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 altLang="en-GB" sz="1400"/>
              <a:t>@nhemu_wangsit</a:t>
            </a:r>
            <a:endParaRPr lang="en-US" altLang="en-GB" sz="1400"/>
          </a:p>
          <a:p>
            <a:pPr algn="l"/>
            <a:r>
              <a:rPr lang="en-US" altLang="en-GB" sz="1400" i="1">
                <a:solidFill>
                  <a:schemeClr val="bg1">
                    <a:lumMod val="50000"/>
                  </a:schemeClr>
                </a:solidFill>
              </a:rPr>
              <a:t>Akun twitter tidak ada spasi, diawali dengan @</a:t>
            </a:r>
            <a:endParaRPr lang="en-US" altLang="en-GB" sz="1400" i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ight Triangle 8"/>
          <p:cNvSpPr/>
          <p:nvPr/>
        </p:nvSpPr>
        <p:spPr>
          <a:xfrm rot="10800000">
            <a:off x="9789843" y="-25359"/>
            <a:ext cx="2399828" cy="2399828"/>
          </a:xfrm>
          <a:prstGeom prst="rt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Ejaan Bahasa Indonesia - Review Tugas Sebelumnya</a:t>
            </a:r>
            <a:endParaRPr lang="en-GB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70" y="2270125"/>
            <a:ext cx="4899660" cy="3086735"/>
          </a:xfrm>
          <a:prstGeom prst="rect">
            <a:avLst/>
          </a:prstGeom>
        </p:spPr>
      </p:pic>
      <p:sp>
        <p:nvSpPr>
          <p:cNvPr id="8" name="Line Callout 1 7"/>
          <p:cNvSpPr/>
          <p:nvPr/>
        </p:nvSpPr>
        <p:spPr>
          <a:xfrm>
            <a:off x="1247845" y="5708650"/>
            <a:ext cx="4408170" cy="523875"/>
          </a:xfrm>
          <a:prstGeom prst="borderCallout1">
            <a:avLst>
              <a:gd name="adj1" fmla="val -4606"/>
              <a:gd name="adj2" fmla="val 45131"/>
              <a:gd name="adj3" fmla="val -152121"/>
              <a:gd name="adj4" fmla="val 4667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 altLang="en-GB" sz="1400"/>
              <a:t>telur bebek, telur horn, telur puyuh</a:t>
            </a:r>
            <a:endParaRPr lang="en-US" altLang="en-GB" sz="1400"/>
          </a:p>
          <a:p>
            <a:pPr algn="l"/>
            <a:r>
              <a:rPr lang="en-US" altLang="en-GB" sz="1400" i="1">
                <a:solidFill>
                  <a:schemeClr val="bg1">
                    <a:lumMod val="50000"/>
                  </a:schemeClr>
                </a:solidFill>
              </a:rPr>
              <a:t>Sebelum koma tanpa spasi, setelah koma ada spasi</a:t>
            </a:r>
            <a:endParaRPr lang="en-US" altLang="en-GB" sz="1400" i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Line Callout 1 4"/>
          <p:cNvSpPr/>
          <p:nvPr/>
        </p:nvSpPr>
        <p:spPr>
          <a:xfrm>
            <a:off x="1101160" y="1344295"/>
            <a:ext cx="4408170" cy="523875"/>
          </a:xfrm>
          <a:prstGeom prst="borderCallout1">
            <a:avLst>
              <a:gd name="adj1" fmla="val 111151"/>
              <a:gd name="adj2" fmla="val 48804"/>
              <a:gd name="adj3" fmla="val 421939"/>
              <a:gd name="adj4" fmla="val 7726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 altLang="en-GB" sz="1400"/>
              <a:t>, Bumirejo, Mungkid Magelang</a:t>
            </a:r>
            <a:endParaRPr lang="en-US" altLang="en-GB" sz="1400"/>
          </a:p>
          <a:p>
            <a:pPr algn="l"/>
            <a:r>
              <a:rPr lang="en-US" altLang="en-GB" sz="1400" i="1">
                <a:solidFill>
                  <a:schemeClr val="bg1">
                    <a:lumMod val="50000"/>
                  </a:schemeClr>
                </a:solidFill>
              </a:rPr>
              <a:t>Sebelum koma tanpa spasi, setelah koma ada spasi</a:t>
            </a:r>
            <a:endParaRPr lang="en-US" altLang="en-GB" sz="1400" i="1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95" y="2223770"/>
            <a:ext cx="4276090" cy="3133090"/>
          </a:xfrm>
          <a:prstGeom prst="rect">
            <a:avLst/>
          </a:prstGeom>
        </p:spPr>
      </p:pic>
      <p:sp>
        <p:nvSpPr>
          <p:cNvPr id="7" name="Line Callout 1 6"/>
          <p:cNvSpPr/>
          <p:nvPr/>
        </p:nvSpPr>
        <p:spPr>
          <a:xfrm>
            <a:off x="7096195" y="5708650"/>
            <a:ext cx="4408170" cy="523875"/>
          </a:xfrm>
          <a:prstGeom prst="borderCallout1">
            <a:avLst>
              <a:gd name="adj1" fmla="val -4606"/>
              <a:gd name="adj2" fmla="val 45131"/>
              <a:gd name="adj3" fmla="val -178909"/>
              <a:gd name="adj4" fmla="val 5256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 altLang="en-GB" sz="1400"/>
              <a:t>Jln. Via Vallen no. 01 Mrahu Magetan</a:t>
            </a:r>
            <a:endParaRPr lang="en-US" altLang="en-GB" sz="1400"/>
          </a:p>
          <a:p>
            <a:pPr algn="l"/>
            <a:r>
              <a:rPr lang="en-US" altLang="en-GB" sz="1400" i="1">
                <a:solidFill>
                  <a:schemeClr val="bg1">
                    <a:lumMod val="50000"/>
                  </a:schemeClr>
                </a:solidFill>
              </a:rPr>
              <a:t>Huruf kapital untuk nama geografi/lokasi</a:t>
            </a:r>
            <a:endParaRPr lang="en-US" altLang="en-GB" sz="1400" i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ight Triangle 8"/>
          <p:cNvSpPr/>
          <p:nvPr/>
        </p:nvSpPr>
        <p:spPr>
          <a:xfrm rot="10800000">
            <a:off x="9789843" y="-25359"/>
            <a:ext cx="2399828" cy="2399828"/>
          </a:xfrm>
          <a:prstGeom prst="rt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72560" y="1350010"/>
            <a:ext cx="4171950" cy="3019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Ejaan Bahasa Indonesia - Review Tugas Sebelumnya</a:t>
            </a:r>
            <a:endParaRPr lang="en-GB" altLang="en-US"/>
          </a:p>
        </p:txBody>
      </p:sp>
      <p:sp>
        <p:nvSpPr>
          <p:cNvPr id="8" name="Line Callout 1 7"/>
          <p:cNvSpPr/>
          <p:nvPr/>
        </p:nvSpPr>
        <p:spPr>
          <a:xfrm>
            <a:off x="2665800" y="5385435"/>
            <a:ext cx="3056255" cy="523875"/>
          </a:xfrm>
          <a:prstGeom prst="borderCallout1">
            <a:avLst>
              <a:gd name="adj1" fmla="val 30490"/>
              <a:gd name="adj2" fmla="val -2272"/>
              <a:gd name="adj3" fmla="val -265454"/>
              <a:gd name="adj4" fmla="val -889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 altLang="en-GB" sz="1400"/>
              <a:t>Kualitas dan Pelayanan Terbaik</a:t>
            </a:r>
            <a:endParaRPr lang="en-US" altLang="en-GB" sz="1400"/>
          </a:p>
          <a:p>
            <a:pPr algn="l"/>
            <a:r>
              <a:rPr lang="en-US" altLang="en-GB" sz="1400" i="1">
                <a:solidFill>
                  <a:schemeClr val="bg1">
                    <a:lumMod val="50000"/>
                  </a:schemeClr>
                </a:solidFill>
              </a:rPr>
              <a:t>Kata sambung huruf kecil</a:t>
            </a:r>
            <a:endParaRPr lang="en-US" altLang="en-GB" sz="1400" i="1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050" y="1350010"/>
            <a:ext cx="4980940" cy="2848610"/>
          </a:xfrm>
          <a:prstGeom prst="rect">
            <a:avLst/>
          </a:prstGeom>
        </p:spPr>
      </p:pic>
      <p:sp>
        <p:nvSpPr>
          <p:cNvPr id="10" name="Line Callout 1 9"/>
          <p:cNvSpPr/>
          <p:nvPr/>
        </p:nvSpPr>
        <p:spPr>
          <a:xfrm>
            <a:off x="7152075" y="5321935"/>
            <a:ext cx="3056255" cy="523875"/>
          </a:xfrm>
          <a:prstGeom prst="borderCallout1">
            <a:avLst>
              <a:gd name="adj1" fmla="val 30490"/>
              <a:gd name="adj2" fmla="val -2272"/>
              <a:gd name="adj3" fmla="val -265454"/>
              <a:gd name="adj4" fmla="val -889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 altLang="en-GB" sz="1400"/>
              <a:t>sugianto2777.ys@gmail.com</a:t>
            </a:r>
            <a:endParaRPr lang="en-US" altLang="en-GB" sz="1400"/>
          </a:p>
          <a:p>
            <a:pPr algn="l"/>
            <a:r>
              <a:rPr lang="en-US" altLang="en-GB" sz="1400" i="1">
                <a:solidFill>
                  <a:schemeClr val="bg1">
                    <a:lumMod val="50000"/>
                  </a:schemeClr>
                </a:solidFill>
              </a:rPr>
              <a:t>Alamat email dimulai huruf kecil</a:t>
            </a:r>
            <a:endParaRPr lang="en-US" altLang="en-GB" sz="1400" i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Right Triangle 10"/>
          <p:cNvSpPr/>
          <p:nvPr/>
        </p:nvSpPr>
        <p:spPr>
          <a:xfrm rot="10800000">
            <a:off x="9789843" y="-25359"/>
            <a:ext cx="2399828" cy="2399828"/>
          </a:xfrm>
          <a:prstGeom prst="rt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Ejaan Bahasa Indonesia - Review Tugas Sebelumnya</a:t>
            </a:r>
            <a:endParaRPr lang="en-GB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70" y="1271270"/>
            <a:ext cx="3596005" cy="4973955"/>
          </a:xfrm>
          <a:prstGeom prst="rect">
            <a:avLst/>
          </a:prstGeom>
        </p:spPr>
      </p:pic>
      <p:sp>
        <p:nvSpPr>
          <p:cNvPr id="8" name="Line Callout 1 7"/>
          <p:cNvSpPr/>
          <p:nvPr/>
        </p:nvSpPr>
        <p:spPr>
          <a:xfrm>
            <a:off x="4566990" y="1498600"/>
            <a:ext cx="4008120" cy="1649730"/>
          </a:xfrm>
          <a:prstGeom prst="borderCallout1">
            <a:avLst>
              <a:gd name="adj1" fmla="val 30490"/>
              <a:gd name="adj2" fmla="val -2272"/>
              <a:gd name="adj3" fmla="val 95996"/>
              <a:gd name="adj4" fmla="val -7734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 altLang="en-GB" sz="1400"/>
              <a:t>1. Ditangani ahli dibidangnya</a:t>
            </a:r>
            <a:endParaRPr lang="en-US" altLang="en-GB" sz="1400"/>
          </a:p>
          <a:p>
            <a:pPr algn="l"/>
            <a:r>
              <a:rPr lang="en-US" altLang="en-GB" sz="1400" i="1">
                <a:solidFill>
                  <a:schemeClr val="bg1">
                    <a:lumMod val="50000"/>
                  </a:schemeClr>
                </a:solidFill>
              </a:rPr>
              <a:t>- Tanda titik di belakang ikhtisar/daftar</a:t>
            </a:r>
            <a:endParaRPr lang="en-US" altLang="en-GB" sz="1400" i="1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en-US" altLang="en-GB" sz="1400" i="1">
                <a:solidFill>
                  <a:schemeClr val="bg1">
                    <a:lumMod val="50000"/>
                  </a:schemeClr>
                </a:solidFill>
              </a:rPr>
              <a:t>- Kalimat diawali huruf kapital</a:t>
            </a:r>
            <a:endParaRPr lang="en-US" altLang="en-GB" sz="1400" i="1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en-US" altLang="en-GB" sz="1400" i="1">
                <a:solidFill>
                  <a:schemeClr val="bg1">
                    <a:lumMod val="50000"/>
                  </a:schemeClr>
                </a:solidFill>
              </a:rPr>
              <a:t>- Penulisan “di” untuk selain lokasi disambung</a:t>
            </a:r>
            <a:endParaRPr lang="en-US" altLang="en-GB" sz="1400" i="1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en-US" altLang="en-GB" sz="1400" i="1">
                <a:solidFill>
                  <a:schemeClr val="bg1">
                    <a:lumMod val="50000"/>
                  </a:schemeClr>
                </a:solidFill>
              </a:rPr>
              <a:t>- Penulisan akhiran “nya” disambung</a:t>
            </a:r>
            <a:endParaRPr lang="en-US" altLang="en-GB" sz="1400" i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Right Triangle 5"/>
          <p:cNvSpPr/>
          <p:nvPr/>
        </p:nvSpPr>
        <p:spPr>
          <a:xfrm rot="10800000">
            <a:off x="9789843" y="-25359"/>
            <a:ext cx="2399828" cy="2399828"/>
          </a:xfrm>
          <a:prstGeom prst="rt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70" y="1239520"/>
            <a:ext cx="3594735" cy="49739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Ejaan Bahasa Indonesia - Review Tugas Sebelumnya</a:t>
            </a:r>
            <a:endParaRPr lang="en-GB" altLang="en-US"/>
          </a:p>
        </p:txBody>
      </p:sp>
      <p:sp>
        <p:nvSpPr>
          <p:cNvPr id="8" name="Line Callout 1 7"/>
          <p:cNvSpPr/>
          <p:nvPr/>
        </p:nvSpPr>
        <p:spPr>
          <a:xfrm>
            <a:off x="4891475" y="3252470"/>
            <a:ext cx="4008120" cy="1800225"/>
          </a:xfrm>
          <a:prstGeom prst="borderCallout1">
            <a:avLst>
              <a:gd name="adj1" fmla="val 30490"/>
              <a:gd name="adj2" fmla="val -2272"/>
              <a:gd name="adj3" fmla="val -4832"/>
              <a:gd name="adj4" fmla="val -4927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 altLang="en-GB" sz="1400"/>
              <a:t>dan percetakan dalam media </a:t>
            </a:r>
            <a:endParaRPr lang="en-US" altLang="en-GB" sz="1400"/>
          </a:p>
          <a:p>
            <a:pPr algn="l"/>
            <a:r>
              <a:rPr lang="en-US" altLang="en-GB" sz="1400"/>
              <a:t>Dalam menjalankan perusahaan dan untuk memenangkan persaingan global</a:t>
            </a:r>
            <a:endParaRPr lang="en-US" altLang="en-GB" sz="1400"/>
          </a:p>
          <a:p>
            <a:pPr algn="l"/>
            <a:endParaRPr lang="en-US" altLang="en-GB" sz="1400" i="1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en-US" altLang="en-GB" sz="1400" i="1">
                <a:solidFill>
                  <a:schemeClr val="bg1">
                    <a:lumMod val="50000"/>
                  </a:schemeClr>
                </a:solidFill>
              </a:rPr>
              <a:t>- Kata singkatan untuk komunikasi informal, baiknya tidak digunakan untuk brosur, </a:t>
            </a:r>
            <a:endParaRPr lang="en-US" altLang="en-GB" sz="1400" i="1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en-US" altLang="en-GB" sz="1400" i="1">
                <a:solidFill>
                  <a:schemeClr val="bg1">
                    <a:lumMod val="50000"/>
                  </a:schemeClr>
                </a:solidFill>
              </a:rPr>
              <a:t>- Kata “perusahaan”, “persaingan global” tidak perlu dikapital</a:t>
            </a:r>
            <a:endParaRPr lang="en-US" altLang="en-GB" sz="1400" i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Line Callout 1 5"/>
          <p:cNvSpPr/>
          <p:nvPr/>
        </p:nvSpPr>
        <p:spPr>
          <a:xfrm>
            <a:off x="4891475" y="1239520"/>
            <a:ext cx="4008120" cy="1800225"/>
          </a:xfrm>
          <a:prstGeom prst="borderCallout1">
            <a:avLst>
              <a:gd name="adj1" fmla="val 30490"/>
              <a:gd name="adj2" fmla="val -2272"/>
              <a:gd name="adj3" fmla="val 60105"/>
              <a:gd name="adj4" fmla="val -3685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 altLang="en-GB" sz="1400"/>
              <a:t>antara lain di bidang </a:t>
            </a:r>
            <a:r>
              <a:rPr lang="en-US" altLang="en-GB" sz="1400" i="1"/>
              <a:t>manufacture</a:t>
            </a:r>
            <a:r>
              <a:rPr lang="en-US" altLang="en-GB" sz="1400"/>
              <a:t>, otomotif, </a:t>
            </a:r>
            <a:r>
              <a:rPr lang="en-US" altLang="en-GB" sz="1400" i="1"/>
              <a:t>electronics</a:t>
            </a:r>
            <a:r>
              <a:rPr lang="en-US" altLang="en-GB" sz="1400"/>
              <a:t>, </a:t>
            </a:r>
            <a:r>
              <a:rPr lang="en-US" altLang="en-GB" sz="1400" i="1"/>
              <a:t>civil engineering</a:t>
            </a:r>
            <a:br>
              <a:rPr lang="en-US" altLang="en-GB" sz="1400" i="1"/>
            </a:br>
            <a:endParaRPr lang="en-US" altLang="en-GB" sz="1400" i="1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en-US" altLang="en-GB" sz="1400" i="1">
                <a:solidFill>
                  <a:schemeClr val="bg1">
                    <a:lumMod val="50000"/>
                  </a:schemeClr>
                </a:solidFill>
              </a:rPr>
              <a:t>- Kata bahasa asing dicetak miring </a:t>
            </a:r>
            <a:endParaRPr lang="en-US" altLang="en-GB" sz="1400" i="1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en-US" altLang="en-GB" sz="1400" i="1">
                <a:solidFill>
                  <a:schemeClr val="bg1">
                    <a:lumMod val="50000"/>
                  </a:schemeClr>
                </a:solidFill>
              </a:rPr>
              <a:t>- Selain kata kunci yg disebutkan PUEBI tidak perlu dikapital</a:t>
            </a:r>
            <a:endParaRPr lang="en-US" altLang="en-GB" sz="1400" i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ight Triangle 6"/>
          <p:cNvSpPr/>
          <p:nvPr/>
        </p:nvSpPr>
        <p:spPr>
          <a:xfrm rot="10800000">
            <a:off x="9789843" y="-25359"/>
            <a:ext cx="2399828" cy="2399828"/>
          </a:xfrm>
          <a:prstGeom prst="rt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Ejaan Bahasa Indonesia - Review Tugas Sebelumnya</a:t>
            </a:r>
            <a:endParaRPr lang="en-GB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39845" y="1499870"/>
            <a:ext cx="6130925" cy="4183380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7760405" y="1628775"/>
            <a:ext cx="4008120" cy="1465580"/>
          </a:xfrm>
          <a:prstGeom prst="borderCallout1">
            <a:avLst>
              <a:gd name="adj1" fmla="val 30490"/>
              <a:gd name="adj2" fmla="val -2272"/>
              <a:gd name="adj3" fmla="val 78165"/>
              <a:gd name="adj4" fmla="val -8005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 altLang="en-GB" sz="1400"/>
              <a:t>Rp. 17.000</a:t>
            </a:r>
            <a:endParaRPr lang="en-US" altLang="en-GB" sz="1400" i="1">
              <a:solidFill>
                <a:schemeClr val="bg1">
                  <a:lumMod val="50000"/>
                </a:schemeClr>
              </a:solidFill>
            </a:endParaRPr>
          </a:p>
          <a:p>
            <a:pPr algn="l"/>
            <a:endParaRPr lang="en-US" altLang="en-GB" sz="1400" i="1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en-US" altLang="en-GB" sz="1400" i="1">
                <a:solidFill>
                  <a:schemeClr val="bg1">
                    <a:lumMod val="50000"/>
                  </a:schemeClr>
                </a:solidFill>
              </a:rPr>
              <a:t>Mata uang harus ada, agar jelas satuannya</a:t>
            </a:r>
            <a:endParaRPr lang="en-US" altLang="en-GB" sz="1400" i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ight Triangle 6"/>
          <p:cNvSpPr/>
          <p:nvPr/>
        </p:nvSpPr>
        <p:spPr>
          <a:xfrm rot="10800000">
            <a:off x="9789843" y="-25359"/>
            <a:ext cx="2399828" cy="2399828"/>
          </a:xfrm>
          <a:prstGeom prst="rt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Tips Mendesain (apapun)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70" y="1153160"/>
            <a:ext cx="10324465" cy="4972685"/>
          </a:xfrm>
        </p:spPr>
        <p:txBody>
          <a:bodyPr/>
          <a:p>
            <a:pPr marL="0" indent="0">
              <a:buNone/>
            </a:pPr>
            <a:r>
              <a:rPr lang="en-US" altLang="en-GB"/>
              <a:t>Umumnya kita mendesain dengan alur seperti ini :</a:t>
            </a:r>
            <a:endParaRPr lang="en-US" altLang="en-GB"/>
          </a:p>
          <a:p>
            <a:endParaRPr lang="en-US" altLang="en-GB"/>
          </a:p>
          <a:p>
            <a:endParaRPr lang="en-US" altLang="en-GB"/>
          </a:p>
          <a:p>
            <a:endParaRPr lang="en-US" altLang="en-GB"/>
          </a:p>
          <a:p>
            <a:endParaRPr lang="en-US" altLang="en-GB"/>
          </a:p>
          <a:p>
            <a:endParaRPr lang="en-US" altLang="en-GB"/>
          </a:p>
          <a:p>
            <a:pPr marL="0" indent="0">
              <a:buNone/>
            </a:pPr>
            <a:r>
              <a:rPr lang="en-US" altLang="en-GB"/>
              <a:t>Namun metode ini memiliki efek berantai yang tidak mengenakkan, yaitu : </a:t>
            </a:r>
            <a:endParaRPr lang="en-US" altLang="en-GB"/>
          </a:p>
          <a:p>
            <a:r>
              <a:rPr lang="en-US" altLang="en-GB"/>
              <a:t>Menghabiskan banyak waktu berkutat di software (</a:t>
            </a:r>
            <a:r>
              <a:rPr lang="en-US" altLang="en-GB">
                <a:sym typeface="+mn-ea"/>
              </a:rPr>
              <a:t>Inkscape/</a:t>
            </a:r>
            <a:r>
              <a:rPr lang="en-US" altLang="en-GB"/>
              <a:t>Photoshop/Illustrator) </a:t>
            </a:r>
            <a:endParaRPr lang="en-US" altLang="en-GB"/>
          </a:p>
          <a:p>
            <a:r>
              <a:rPr lang="en-US" altLang="en-GB"/>
              <a:t>Kehabisan ide dan stuck</a:t>
            </a:r>
            <a:endParaRPr lang="en-US" altLang="en-GB"/>
          </a:p>
          <a:p>
            <a:r>
              <a:rPr lang="en-US" altLang="en-GB"/>
              <a:t>Timeline project molor</a:t>
            </a:r>
            <a:endParaRPr lang="en-US" altLang="en-GB"/>
          </a:p>
          <a:p>
            <a:r>
              <a:rPr lang="en-US" altLang="en-GB"/>
              <a:t>Stress</a:t>
            </a:r>
            <a:endParaRPr lang="en-US" altLang="en-GB"/>
          </a:p>
          <a:p>
            <a:endParaRPr lang="en-US" altLang="en-GB"/>
          </a:p>
          <a:p>
            <a:pPr marL="0" indent="0">
              <a:buNone/>
            </a:pPr>
            <a:r>
              <a:rPr lang="en-US" altLang="en-GB"/>
              <a:t>Hal ini dikarenakan tidak ada acuan yang dapat kita lihat langsung. Semuanya hanya ada di angan-angan</a:t>
            </a:r>
            <a:endParaRPr lang="en-US" altLang="en-GB"/>
          </a:p>
        </p:txBody>
      </p:sp>
      <p:graphicFrame>
        <p:nvGraphicFramePr>
          <p:cNvPr id="4" name="Diagram 3"/>
          <p:cNvGraphicFramePr/>
          <p:nvPr/>
        </p:nvGraphicFramePr>
        <p:xfrm>
          <a:off x="707460" y="1649730"/>
          <a:ext cx="8128000" cy="1597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5" name="Right Triangle 4"/>
          <p:cNvSpPr/>
          <p:nvPr/>
        </p:nvSpPr>
        <p:spPr>
          <a:xfrm rot="10800000">
            <a:off x="9789843" y="-25359"/>
            <a:ext cx="2399828" cy="2399828"/>
          </a:xfrm>
          <a:prstGeom prst="rt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Tips Mendesain (apapun)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70" y="1153160"/>
            <a:ext cx="10970260" cy="4972685"/>
          </a:xfrm>
        </p:spPr>
        <p:txBody>
          <a:bodyPr/>
          <a:p>
            <a:pPr marL="0" indent="0">
              <a:buNone/>
            </a:pPr>
            <a:r>
              <a:rPr lang="en-US" altLang="en-GB" sz="1800"/>
              <a:t>Untuk menghindari hal tersebut, Ghani Pradita (desainer di Paperpillar studio) menggunakan metode lain </a:t>
            </a:r>
            <a:endParaRPr lang="en-US" altLang="en-GB" sz="1800"/>
          </a:p>
          <a:p>
            <a:endParaRPr lang="en-US" altLang="en-GB" sz="1600"/>
          </a:p>
          <a:p>
            <a:endParaRPr lang="en-US" altLang="en-GB" sz="1400"/>
          </a:p>
          <a:p>
            <a:endParaRPr lang="en-US" altLang="en-GB" sz="1200"/>
          </a:p>
          <a:p>
            <a:endParaRPr lang="en-US" altLang="en-GB" sz="1600">
              <a:sym typeface="+mn-ea"/>
            </a:endParaRPr>
          </a:p>
          <a:p>
            <a:r>
              <a:rPr lang="en-US" altLang="en-GB" sz="1600">
                <a:sym typeface="+mn-ea"/>
              </a:rPr>
              <a:t>Membaca brief</a:t>
            </a:r>
            <a:endParaRPr lang="en-US" altLang="en-GB" sz="1600">
              <a:sym typeface="+mn-ea"/>
            </a:endParaRPr>
          </a:p>
          <a:p>
            <a:pPr lvl="1"/>
            <a:r>
              <a:rPr lang="en-US" altLang="en-GB" sz="1440">
                <a:sym typeface="+mn-ea"/>
              </a:rPr>
              <a:t>Untuk mengetahui gambaran umum desain seperti apa apa yang diinginkan oleh klien</a:t>
            </a:r>
            <a:endParaRPr lang="en-US" altLang="en-GB" sz="1440">
              <a:sym typeface="+mn-ea"/>
            </a:endParaRPr>
          </a:p>
          <a:p>
            <a:r>
              <a:rPr lang="en-US" altLang="en-GB" sz="1600">
                <a:sym typeface="+mn-ea"/>
              </a:rPr>
              <a:t>Brainstorming menentukan konsep untuk menjawab pertanyaan : </a:t>
            </a:r>
            <a:endParaRPr lang="en-US" altLang="en-GB" sz="1600">
              <a:sym typeface="+mn-ea"/>
            </a:endParaRPr>
          </a:p>
          <a:p>
            <a:pPr lvl="1"/>
            <a:r>
              <a:rPr lang="en-US" altLang="en-GB" sz="1440">
                <a:sym typeface="+mn-ea"/>
              </a:rPr>
              <a:t>Dimana desain dibutuhkan? siapa targetnya?</a:t>
            </a:r>
            <a:endParaRPr lang="en-US" altLang="en-GB" sz="1440">
              <a:sym typeface="+mn-ea"/>
            </a:endParaRPr>
          </a:p>
          <a:p>
            <a:pPr lvl="1"/>
            <a:r>
              <a:rPr lang="en-US" altLang="en-GB" sz="1440">
                <a:sym typeface="+mn-ea"/>
              </a:rPr>
              <a:t>Pesan apa yang ingin disampaikan?</a:t>
            </a:r>
            <a:endParaRPr lang="en-US" altLang="en-GB" sz="1440">
              <a:sym typeface="+mn-ea"/>
            </a:endParaRPr>
          </a:p>
          <a:p>
            <a:pPr lvl="0"/>
            <a:r>
              <a:rPr lang="en-US" altLang="en-GB" sz="1600">
                <a:sym typeface="+mn-ea"/>
              </a:rPr>
              <a:t>Mencari referensi</a:t>
            </a:r>
            <a:endParaRPr lang="en-US" altLang="en-GB" sz="1600">
              <a:sym typeface="+mn-ea"/>
            </a:endParaRPr>
          </a:p>
          <a:p>
            <a:pPr lvl="1"/>
            <a:r>
              <a:rPr lang="en-US" altLang="en-GB" sz="1440">
                <a:sym typeface="+mn-ea"/>
              </a:rPr>
              <a:t>Mencari desain yang sejenis</a:t>
            </a:r>
            <a:endParaRPr lang="en-US" altLang="en-GB" sz="1440">
              <a:sym typeface="+mn-ea"/>
            </a:endParaRPr>
          </a:p>
          <a:p>
            <a:pPr lvl="1"/>
            <a:r>
              <a:rPr lang="en-US" altLang="en-GB" sz="1440">
                <a:sym typeface="+mn-ea"/>
              </a:rPr>
              <a:t>Mencari kombinasi warna, jenis font yang pas</a:t>
            </a:r>
            <a:endParaRPr lang="en-US" altLang="en-GB" sz="1440">
              <a:sym typeface="+mn-ea"/>
            </a:endParaRPr>
          </a:p>
          <a:p>
            <a:pPr lvl="0"/>
            <a:r>
              <a:rPr lang="en-US" altLang="en-GB" sz="1600">
                <a:sym typeface="+mn-ea"/>
              </a:rPr>
              <a:t>Membuat sketsa</a:t>
            </a:r>
            <a:endParaRPr lang="en-US" altLang="en-GB" sz="1600">
              <a:sym typeface="+mn-ea"/>
            </a:endParaRPr>
          </a:p>
          <a:p>
            <a:pPr lvl="1"/>
            <a:r>
              <a:rPr lang="en-US" altLang="en-GB" sz="1440">
                <a:sym typeface="+mn-ea"/>
              </a:rPr>
              <a:t>Agar dapat memberikan gambaran komposisi desain yang akan dibuat</a:t>
            </a:r>
            <a:endParaRPr lang="en-US" altLang="en-GB" sz="1440">
              <a:sym typeface="+mn-ea"/>
            </a:endParaRPr>
          </a:p>
          <a:p>
            <a:pPr lvl="1"/>
            <a:r>
              <a:rPr lang="en-US" altLang="en-GB" sz="1440">
                <a:sym typeface="+mn-ea"/>
              </a:rPr>
              <a:t>Mengurangi resiko </a:t>
            </a:r>
            <a:r>
              <a:rPr lang="en-US" altLang="en-GB" sz="1440" i="1">
                <a:sym typeface="+mn-ea"/>
              </a:rPr>
              <a:t>stuck</a:t>
            </a:r>
            <a:r>
              <a:rPr lang="en-US" altLang="en-GB" sz="1440">
                <a:sym typeface="+mn-ea"/>
              </a:rPr>
              <a:t> di tahap pembuatan versi digital (eksekusi di software desain)</a:t>
            </a:r>
            <a:endParaRPr lang="en-US" altLang="en-GB" sz="1440">
              <a:sym typeface="+mn-ea"/>
            </a:endParaRPr>
          </a:p>
          <a:p>
            <a:pPr lvl="0"/>
            <a:r>
              <a:rPr lang="en-US" altLang="en-GB" sz="1600">
                <a:sym typeface="+mn-ea"/>
              </a:rPr>
              <a:t>Eksekusi di software desain</a:t>
            </a:r>
            <a:endParaRPr lang="en-US" altLang="en-GB" sz="1600">
              <a:sym typeface="+mn-ea"/>
            </a:endParaRPr>
          </a:p>
          <a:p>
            <a:pPr lvl="0"/>
            <a:r>
              <a:rPr lang="en-US" altLang="en-GB" sz="1600">
                <a:sym typeface="+mn-ea"/>
              </a:rPr>
              <a:t>Validasi </a:t>
            </a:r>
            <a:endParaRPr lang="en-US" altLang="en-GB" sz="1600">
              <a:sym typeface="+mn-ea"/>
            </a:endParaRPr>
          </a:p>
          <a:p>
            <a:pPr lvl="1"/>
            <a:r>
              <a:rPr lang="en-US" altLang="en-GB" sz="1440">
                <a:sym typeface="+mn-ea"/>
              </a:rPr>
              <a:t>Menanyakan ke client untuk memastikan apakah desain sudah sesuai brief</a:t>
            </a:r>
            <a:endParaRPr lang="en-US" altLang="en-GB" sz="1440">
              <a:sym typeface="+mn-ea"/>
            </a:endParaRPr>
          </a:p>
          <a:p>
            <a:pPr lvl="1"/>
            <a:endParaRPr lang="en-US" altLang="en-GB" sz="1440">
              <a:sym typeface="+mn-ea"/>
            </a:endParaRPr>
          </a:p>
          <a:p>
            <a:pPr lvl="0"/>
            <a:endParaRPr lang="en-US" altLang="en-GB" sz="1600">
              <a:sym typeface="+mn-ea"/>
            </a:endParaRPr>
          </a:p>
        </p:txBody>
      </p:sp>
      <p:graphicFrame>
        <p:nvGraphicFramePr>
          <p:cNvPr id="4" name="Diagram 3"/>
          <p:cNvGraphicFramePr/>
          <p:nvPr/>
        </p:nvGraphicFramePr>
        <p:xfrm>
          <a:off x="707460" y="1563370"/>
          <a:ext cx="10872470" cy="970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5" name="Text Box 4"/>
          <p:cNvSpPr txBox="1"/>
          <p:nvPr/>
        </p:nvSpPr>
        <p:spPr>
          <a:xfrm>
            <a:off x="7980115" y="3728720"/>
            <a:ext cx="366522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400"/>
              <a:t>sumber : </a:t>
            </a:r>
            <a:endParaRPr lang="en-US" altLang="en-GB" sz="1400"/>
          </a:p>
          <a:p>
            <a:pPr algn="r"/>
            <a:r>
              <a:rPr lang="en-US" altLang="en-GB" sz="1400">
                <a:sym typeface="+mn-ea"/>
                <a:hlinkClick r:id="rId6" action="ppaction://hlinkfile"/>
              </a:rPr>
              <a:t>https://medium.com/paperpillar/proses-pembuatan-illustrasi-dan-sebuah-case-study-sederhana-b15b04ab81ce</a:t>
            </a:r>
            <a:endParaRPr lang="en-US" altLang="en-GB" sz="1400">
              <a:sym typeface="+mn-ea"/>
              <a:hlinkClick r:id="rId6" action="ppaction://hlinkfile"/>
            </a:endParaRPr>
          </a:p>
          <a:p>
            <a:pPr algn="r"/>
            <a:endParaRPr lang="en-US" altLang="en-GB" sz="1400">
              <a:sym typeface="+mn-ea"/>
              <a:hlinkClick r:id="rId6" action="ppaction://hlinkfile"/>
            </a:endParaRPr>
          </a:p>
        </p:txBody>
      </p:sp>
      <p:sp>
        <p:nvSpPr>
          <p:cNvPr id="7" name="Right Triangle 6"/>
          <p:cNvSpPr/>
          <p:nvPr/>
        </p:nvSpPr>
        <p:spPr>
          <a:xfrm rot="10800000">
            <a:off x="9789843" y="-25359"/>
            <a:ext cx="2399828" cy="2399828"/>
          </a:xfrm>
          <a:prstGeom prst="rt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Membuat Desain lewat Online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GB"/>
              <a:t>Phisca</a:t>
            </a:r>
            <a:endParaRPr lang="en-US" altLang="en-GB"/>
          </a:p>
          <a:p>
            <a:endParaRPr lang="en-US" altLang="en-GB"/>
          </a:p>
          <a:p>
            <a:r>
              <a:rPr lang="en-US" altLang="en-GB"/>
              <a:t>sumber : </a:t>
            </a:r>
            <a:endParaRPr lang="en-US" altLang="en-GB"/>
          </a:p>
          <a:p>
            <a:pPr lvl="1"/>
            <a:r>
              <a:rPr lang="en-US" altLang="en-GB">
                <a:sym typeface="+mn-ea"/>
                <a:hlinkClick r:id="rId1" action="ppaction://hlinkfile"/>
              </a:rPr>
              <a:t>https://jalantikus.com/tips/desain-poster-lewat-template-5-situs-ini/</a:t>
            </a:r>
            <a:r>
              <a:rPr lang="en-US" altLang="en-GB">
                <a:sym typeface="+mn-ea"/>
              </a:rPr>
              <a:t> </a:t>
            </a:r>
            <a:endParaRPr lang="en-US" altLang="en-GB"/>
          </a:p>
          <a:p>
            <a:pPr lvl="1"/>
            <a:r>
              <a:rPr lang="en-US" altLang="en-GB"/>
              <a:t>http://pixlr.com</a:t>
            </a:r>
            <a:endParaRPr lang="en-US" altLang="en-GB"/>
          </a:p>
        </p:txBody>
      </p:sp>
      <p:sp>
        <p:nvSpPr>
          <p:cNvPr id="6" name="Right Triangle 5"/>
          <p:cNvSpPr/>
          <p:nvPr/>
        </p:nvSpPr>
        <p:spPr>
          <a:xfrm rot="10800000">
            <a:off x="9789843" y="-3769"/>
            <a:ext cx="2399828" cy="2399828"/>
          </a:xfrm>
          <a:prstGeom prst="rt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background2"/>
          <p:cNvPicPr>
            <a:picLocks noChangeAspect="1"/>
          </p:cNvPicPr>
          <p:nvPr/>
        </p:nvPicPr>
        <p:blipFill>
          <a:blip r:embed="rId1"/>
          <a:srcRect b="15592"/>
          <a:stretch>
            <a:fillRect/>
          </a:stretch>
        </p:blipFill>
        <p:spPr>
          <a:xfrm>
            <a:off x="-13897" y="-18371"/>
            <a:ext cx="12214360" cy="6873792"/>
          </a:xfrm>
          <a:prstGeom prst="rect">
            <a:avLst/>
          </a:prstGeom>
        </p:spPr>
      </p:pic>
      <p:sp>
        <p:nvSpPr>
          <p:cNvPr id="5" name="Title 3"/>
          <p:cNvSpPr>
            <a:spLocks noGrp="1"/>
          </p:cNvSpPr>
          <p:nvPr/>
        </p:nvSpPr>
        <p:spPr>
          <a:xfrm>
            <a:off x="7287800" y="1063456"/>
            <a:ext cx="3858770" cy="1607504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500" b="0" i="0" u="none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GB" sz="6600" b="1">
                <a:solidFill>
                  <a:schemeClr val="bg1"/>
                </a:solidFill>
              </a:rPr>
              <a:t>Mari Praktek!</a:t>
            </a:r>
            <a:endParaRPr lang="en-US" altLang="en-GB" sz="32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8976" y="-12023"/>
            <a:ext cx="10391634" cy="693791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57341" y="846963"/>
            <a:ext cx="4659348" cy="4538087"/>
          </a:xfrm>
        </p:spPr>
        <p:txBody>
          <a:bodyPr/>
          <a:p>
            <a:pPr algn="r"/>
            <a:r>
              <a:rPr lang="en-US" altLang="en-GB" sz="4000" b="1">
                <a:solidFill>
                  <a:schemeClr val="tx1"/>
                </a:solidFill>
              </a:rPr>
              <a:t>Apakah</a:t>
            </a:r>
            <a:br>
              <a:rPr lang="en-US" altLang="en-GB" sz="4000" b="1">
                <a:solidFill>
                  <a:schemeClr val="tx1"/>
                </a:solidFill>
              </a:rPr>
            </a:br>
            <a:r>
              <a:rPr lang="en-US" altLang="en-GB" sz="4000" b="1">
                <a:solidFill>
                  <a:schemeClr val="tx1"/>
                </a:solidFill>
              </a:rPr>
              <a:t>Laptop + Mouse </a:t>
            </a:r>
            <a:br>
              <a:rPr lang="en-US" altLang="en-GB" sz="4000" b="1">
                <a:solidFill>
                  <a:schemeClr val="tx1"/>
                </a:solidFill>
              </a:rPr>
            </a:br>
            <a:r>
              <a:rPr lang="en-US" altLang="en-GB" sz="4000" b="1">
                <a:solidFill>
                  <a:schemeClr val="tx1"/>
                </a:solidFill>
              </a:rPr>
              <a:t>sudah ada?</a:t>
            </a:r>
            <a:br>
              <a:rPr lang="en-US" altLang="en-GB" sz="4000" b="1">
                <a:solidFill>
                  <a:schemeClr val="tx1"/>
                </a:solidFill>
              </a:rPr>
            </a:br>
            <a:br>
              <a:rPr lang="en-US" altLang="en-GB" sz="4000" b="1">
                <a:solidFill>
                  <a:schemeClr val="tx1"/>
                </a:solidFill>
              </a:rPr>
            </a:br>
            <a:r>
              <a:rPr lang="en-US" altLang="en-GB" sz="4000" b="1">
                <a:solidFill>
                  <a:schemeClr val="tx1"/>
                </a:solidFill>
              </a:rPr>
              <a:t>Inkscape sudah terinstal?</a:t>
            </a:r>
            <a:endParaRPr lang="en-US" altLang="en-GB" sz="4000" b="1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7" name="Title 3"/>
          <p:cNvSpPr>
            <a:spLocks noGrp="1"/>
          </p:cNvSpPr>
          <p:nvPr/>
        </p:nvSpPr>
        <p:spPr>
          <a:xfrm>
            <a:off x="7501118" y="795538"/>
            <a:ext cx="4215570" cy="693918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500" b="0" i="0" u="none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GB" sz="2800" b="1">
                <a:solidFill>
                  <a:schemeClr val="tx1"/>
                </a:solidFill>
              </a:rPr>
              <a:t>sebelum memulai...</a:t>
            </a:r>
            <a:endParaRPr lang="en-US" altLang="en-GB" sz="2800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Mengatur objek yang berantakan menjadi grid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50" y="1152973"/>
            <a:ext cx="5529126" cy="4972976"/>
          </a:xfrm>
        </p:spPr>
        <p:txBody>
          <a:bodyPr/>
          <a:p>
            <a:r>
              <a:rPr lang="en-US" altLang="en-GB"/>
              <a:t>Grid adalah layout yang terdiri dari kolom atau baris yang berukuran sama</a:t>
            </a:r>
            <a:endParaRPr lang="en-US" altLang="en-GB"/>
          </a:p>
          <a:p>
            <a:r>
              <a:rPr lang="en-US" altLang="en-GB"/>
              <a:t>Biasanya digunakan pada desain yang memerlukan keteraturan, seperti : </a:t>
            </a:r>
            <a:endParaRPr lang="en-US" altLang="en-GB"/>
          </a:p>
          <a:p>
            <a:pPr lvl="1"/>
            <a:r>
              <a:rPr lang="en-US" altLang="en-GB"/>
              <a:t>layout buku dan majalah</a:t>
            </a:r>
            <a:endParaRPr lang="en-US" altLang="en-GB"/>
          </a:p>
          <a:p>
            <a:pPr lvl="1"/>
            <a:r>
              <a:rPr lang="en-US" altLang="en-GB"/>
              <a:t>layout website, aplikasi mobile</a:t>
            </a:r>
            <a:endParaRPr lang="en-US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1700" y="1374140"/>
            <a:ext cx="4888865" cy="5028565"/>
          </a:xfrm>
          <a:prstGeom prst="rect">
            <a:avLst/>
          </a:prstGeom>
        </p:spPr>
      </p:pic>
      <p:sp>
        <p:nvSpPr>
          <p:cNvPr id="5" name="Right Triangle 4"/>
          <p:cNvSpPr/>
          <p:nvPr/>
        </p:nvSpPr>
        <p:spPr>
          <a:xfrm rot="10800000">
            <a:off x="9789843" y="-25359"/>
            <a:ext cx="2399828" cy="2399828"/>
          </a:xfrm>
          <a:prstGeom prst="rt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Mengatur objek yang berantakan menjadi grid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50" y="1152973"/>
            <a:ext cx="5529126" cy="4972976"/>
          </a:xfrm>
        </p:spPr>
        <p:txBody>
          <a:bodyPr/>
          <a:p>
            <a:r>
              <a:rPr lang="en-US" altLang="en-GB" sz="1800"/>
              <a:t>Misalkan pada Inkscape anda memiliki objek-objek yang tidak beraturan</a:t>
            </a:r>
            <a:endParaRPr lang="en-US" altLang="en-GB" sz="1800"/>
          </a:p>
          <a:p>
            <a:r>
              <a:rPr lang="en-US" altLang="en-GB" sz="1800"/>
              <a:t>Daripada merapikannya 1-1 menggunakan align and distribute</a:t>
            </a:r>
            <a:endParaRPr lang="en-US" altLang="en-GB" sz="1800"/>
          </a:p>
          <a:p>
            <a:r>
              <a:rPr lang="en-US" altLang="en-GB" sz="1800"/>
              <a:t>Anda dapat menggunakan “Arrange”</a:t>
            </a:r>
            <a:endParaRPr lang="en-US" altLang="en-GB" sz="1800"/>
          </a:p>
          <a:p>
            <a:r>
              <a:rPr lang="en-US" altLang="en-GB" sz="1800"/>
              <a:t>Kelebihan dibanding align and distribute, disini anda dapat menentukan jarak antar objek</a:t>
            </a:r>
            <a:endParaRPr lang="en-US" altLang="en-GB" sz="1800"/>
          </a:p>
          <a:p>
            <a:endParaRPr lang="en-US" altLang="en-GB" sz="1600"/>
          </a:p>
          <a:p>
            <a:r>
              <a:rPr lang="en-US" altLang="en-GB" sz="1800"/>
              <a:t>Caranya : </a:t>
            </a:r>
            <a:endParaRPr lang="en-US" altLang="en-GB" sz="1800"/>
          </a:p>
          <a:p>
            <a:pPr lvl="1"/>
            <a:r>
              <a:rPr lang="en-US" altLang="en-GB" sz="1600"/>
              <a:t>Seleksi objek-objek yang akan dirapikan </a:t>
            </a:r>
            <a:endParaRPr lang="en-US" altLang="en-GB" sz="1600"/>
          </a:p>
          <a:p>
            <a:pPr lvl="1"/>
            <a:r>
              <a:rPr lang="en-US" altLang="en-GB" sz="1600"/>
              <a:t>Pilih Object &gt;&gt; Arrange</a:t>
            </a:r>
            <a:endParaRPr lang="en-US" altLang="en-GB" sz="1600"/>
          </a:p>
          <a:p>
            <a:pPr lvl="1"/>
            <a:r>
              <a:rPr lang="en-US" altLang="en-GB" sz="1600"/>
              <a:t>Pada panel “Arrange”, spesifikasikan jumlah </a:t>
            </a:r>
            <a:endParaRPr lang="en-US" altLang="en-GB" sz="1600"/>
          </a:p>
          <a:p>
            <a:pPr lvl="2"/>
            <a:r>
              <a:rPr lang="en-US" altLang="en-GB" sz="1400"/>
              <a:t>rows : jumlah baris</a:t>
            </a:r>
            <a:endParaRPr lang="en-US" altLang="en-GB" sz="1400"/>
          </a:p>
          <a:p>
            <a:pPr lvl="2"/>
            <a:r>
              <a:rPr lang="en-US" altLang="en-GB" sz="1400"/>
              <a:t>columns : jumlah kolom</a:t>
            </a:r>
            <a:endParaRPr lang="en-US" altLang="en-GB" sz="1400"/>
          </a:p>
          <a:p>
            <a:pPr lvl="2"/>
            <a:r>
              <a:rPr lang="en-US" altLang="en-GB" sz="1400"/>
              <a:t>spacing X : jarak horizontal</a:t>
            </a:r>
            <a:endParaRPr lang="en-US" altLang="en-GB" sz="1400"/>
          </a:p>
          <a:p>
            <a:pPr lvl="2"/>
            <a:r>
              <a:rPr lang="en-US" altLang="en-GB" sz="1400"/>
              <a:t>spacing Y : jarak vertikal</a:t>
            </a:r>
            <a:endParaRPr lang="en-US" altLang="en-GB" sz="1400"/>
          </a:p>
          <a:p>
            <a:pPr lvl="1"/>
            <a:r>
              <a:rPr lang="en-US" altLang="en-GB" sz="1600"/>
              <a:t>Klik Arrange </a:t>
            </a:r>
            <a:endParaRPr lang="en-US" altLang="en-GB" sz="1600"/>
          </a:p>
          <a:p>
            <a:pPr lvl="1"/>
            <a:endParaRPr lang="en-US" altLang="en-GB" sz="16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t="13198"/>
          <a:stretch>
            <a:fillRect/>
          </a:stretch>
        </p:blipFill>
        <p:spPr>
          <a:xfrm>
            <a:off x="6138615" y="1140460"/>
            <a:ext cx="5843905" cy="270637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9017070" y="1838325"/>
            <a:ext cx="487045" cy="530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4115" y="3350260"/>
            <a:ext cx="2607310" cy="3371850"/>
          </a:xfrm>
          <a:prstGeom prst="rect">
            <a:avLst/>
          </a:prstGeom>
        </p:spPr>
      </p:pic>
      <p:sp>
        <p:nvSpPr>
          <p:cNvPr id="8" name="Right Triangle 7"/>
          <p:cNvSpPr/>
          <p:nvPr/>
        </p:nvSpPr>
        <p:spPr>
          <a:xfrm rot="10800000">
            <a:off x="9789843" y="-25359"/>
            <a:ext cx="2399828" cy="2399828"/>
          </a:xfrm>
          <a:prstGeom prst="rt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Mengulang pola/objek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50" y="1152973"/>
            <a:ext cx="5529126" cy="4972976"/>
          </a:xfrm>
        </p:spPr>
        <p:txBody>
          <a:bodyPr/>
          <a:p>
            <a:r>
              <a:rPr lang="en-US" altLang="en-GB" sz="1800"/>
              <a:t>Clone secara manual, anda harus mengatur sendiri posisinya</a:t>
            </a:r>
            <a:endParaRPr lang="en-US" altLang="en-GB" sz="1800"/>
          </a:p>
          <a:p>
            <a:r>
              <a:rPr lang="en-US" altLang="en-GB" sz="1800"/>
              <a:t>Misal ingin membuat pattern objek atau objek yang berjajar, anda dapat menggunakan “Create Tiled and Clones”</a:t>
            </a:r>
            <a:endParaRPr lang="en-US" altLang="en-GB" sz="1800"/>
          </a:p>
          <a:p>
            <a:endParaRPr lang="en-US" altLang="en-GB" sz="1800"/>
          </a:p>
          <a:p>
            <a:r>
              <a:rPr lang="en-US" altLang="en-GB" sz="1800"/>
              <a:t>Caranya : </a:t>
            </a:r>
            <a:endParaRPr lang="en-US" altLang="en-GB" sz="1800"/>
          </a:p>
          <a:p>
            <a:pPr lvl="1"/>
            <a:r>
              <a:rPr lang="en-US" altLang="en-GB" sz="1620"/>
              <a:t>Buat objek induk yang akan diclone</a:t>
            </a:r>
            <a:endParaRPr lang="en-US" altLang="en-GB" sz="1620"/>
          </a:p>
          <a:p>
            <a:pPr lvl="1"/>
            <a:r>
              <a:rPr lang="en-US" altLang="en-GB" sz="1620"/>
              <a:t>Seleksi objek tersebut</a:t>
            </a:r>
            <a:endParaRPr lang="en-US" altLang="en-GB" sz="1620"/>
          </a:p>
          <a:p>
            <a:pPr lvl="1"/>
            <a:r>
              <a:rPr lang="en-US" altLang="en-GB" sz="1620"/>
              <a:t>Pilih Edit &gt;&gt; Clone &gt;&gt; Create Tiled Clone</a:t>
            </a:r>
            <a:endParaRPr lang="en-US" altLang="en-GB" sz="1620"/>
          </a:p>
          <a:p>
            <a:pPr lvl="1"/>
            <a:r>
              <a:rPr lang="en-US" altLang="en-GB" sz="1620"/>
              <a:t>Pada panel spesifikasikan : </a:t>
            </a:r>
            <a:endParaRPr lang="en-US" altLang="en-GB" sz="1620"/>
          </a:p>
          <a:p>
            <a:pPr lvl="2"/>
            <a:r>
              <a:rPr lang="en-US" altLang="en-GB" sz="1440"/>
              <a:t>rows, columns : jumlah baris dan kolom</a:t>
            </a:r>
            <a:endParaRPr lang="en-US" altLang="en-GB" sz="1440"/>
          </a:p>
          <a:p>
            <a:pPr lvl="2"/>
            <a:r>
              <a:rPr lang="en-US" altLang="en-GB" sz="1440"/>
              <a:t>shift : jarak antar objek</a:t>
            </a:r>
            <a:endParaRPr lang="en-US" altLang="en-GB" sz="1440"/>
          </a:p>
          <a:p>
            <a:pPr lvl="2"/>
            <a:r>
              <a:rPr lang="en-US" altLang="en-GB" sz="1440"/>
              <a:t>rotation : rotasi antar objek</a:t>
            </a:r>
            <a:endParaRPr lang="en-US" altLang="en-GB" sz="1440"/>
          </a:p>
          <a:p>
            <a:pPr lvl="2"/>
            <a:r>
              <a:rPr lang="en-US" altLang="en-GB" sz="1440"/>
              <a:t>blur and opacity : blur dan transparansi</a:t>
            </a:r>
            <a:endParaRPr lang="en-US" altLang="en-GB" sz="1440"/>
          </a:p>
          <a:p>
            <a:pPr lvl="1"/>
            <a:r>
              <a:rPr lang="en-US" altLang="en-GB" sz="1620"/>
              <a:t>Klik “Create”</a:t>
            </a:r>
            <a:endParaRPr lang="en-US" altLang="en-GB" sz="1620"/>
          </a:p>
          <a:p>
            <a:pPr lvl="1"/>
            <a:r>
              <a:rPr lang="en-US" altLang="en-GB" sz="1620"/>
              <a:t>Objek yang tercipta adalah kloningan, jadi jika objek induknya dirubah maka objek kloningan juga berubah</a:t>
            </a:r>
            <a:endParaRPr lang="en-US" altLang="en-GB" sz="1620"/>
          </a:p>
          <a:p>
            <a:pPr lvl="1"/>
            <a:endParaRPr lang="en-US" altLang="en-GB" sz="1620"/>
          </a:p>
          <a:p>
            <a:endParaRPr lang="en-US" altLang="en-GB" sz="1800"/>
          </a:p>
        </p:txBody>
      </p:sp>
      <p:sp>
        <p:nvSpPr>
          <p:cNvPr id="6" name="Right Triangle 5"/>
          <p:cNvSpPr/>
          <p:nvPr/>
        </p:nvSpPr>
        <p:spPr>
          <a:xfrm rot="10800000">
            <a:off x="9789843" y="-25359"/>
            <a:ext cx="2399828" cy="2399828"/>
          </a:xfrm>
          <a:prstGeom prst="rt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t="10461" b="4872"/>
          <a:stretch>
            <a:fillRect/>
          </a:stretch>
        </p:blipFill>
        <p:spPr>
          <a:xfrm>
            <a:off x="5425510" y="2945130"/>
            <a:ext cx="4582795" cy="2626360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>
            <a:off x="6138615" y="4036695"/>
            <a:ext cx="346710" cy="4006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3190" y="2491105"/>
            <a:ext cx="2378710" cy="308038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Mengulang pola/objek - contoh lainnya</a:t>
            </a:r>
            <a:endParaRPr lang="en-US" altLang="en-GB"/>
          </a:p>
        </p:txBody>
      </p:sp>
      <p:sp>
        <p:nvSpPr>
          <p:cNvPr id="6" name="Right Triangle 5"/>
          <p:cNvSpPr/>
          <p:nvPr/>
        </p:nvSpPr>
        <p:spPr>
          <a:xfrm rot="10800000">
            <a:off x="9789843" y="-25359"/>
            <a:ext cx="2399828" cy="2399828"/>
          </a:xfrm>
          <a:prstGeom prst="rt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38615" y="2668270"/>
            <a:ext cx="2927350" cy="12490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8615" y="1149985"/>
            <a:ext cx="2646680" cy="12242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75" y="4359910"/>
            <a:ext cx="5146675" cy="15741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5965" y="4458970"/>
            <a:ext cx="2927350" cy="14471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38615" y="4458970"/>
            <a:ext cx="2927350" cy="1249045"/>
          </a:xfrm>
          <a:prstGeom prst="rect">
            <a:avLst/>
          </a:prstGeom>
        </p:spPr>
      </p:pic>
      <p:pic>
        <p:nvPicPr>
          <p:cNvPr id="18" name="Content Placeholder 17"/>
          <p:cNvPicPr>
            <a:picLocks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14775" y="1149985"/>
            <a:ext cx="5092065" cy="122491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775" y="2750820"/>
            <a:ext cx="5130800" cy="1197610"/>
          </a:xfrm>
          <a:prstGeom prst="rect">
            <a:avLst/>
          </a:prstGeom>
        </p:spPr>
      </p:pic>
      <p:sp>
        <p:nvSpPr>
          <p:cNvPr id="20" name="Text Box 19"/>
          <p:cNvSpPr txBox="1"/>
          <p:nvPr/>
        </p:nvSpPr>
        <p:spPr>
          <a:xfrm>
            <a:off x="969715" y="1049020"/>
            <a:ext cx="36652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GB" sz="1400" b="1"/>
              <a:t>shift X : 0%</a:t>
            </a:r>
            <a:endParaRPr lang="en-US" altLang="en-GB" sz="1400" b="1">
              <a:sym typeface="+mn-ea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969715" y="2583815"/>
            <a:ext cx="36652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GB" sz="1400" b="1"/>
              <a:t>shift X : 25%</a:t>
            </a:r>
            <a:endParaRPr lang="en-US" altLang="en-GB" sz="1400" b="1">
              <a:sym typeface="+mn-ea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969715" y="4295140"/>
            <a:ext cx="36652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GB" sz="1400" b="1"/>
              <a:t>shift X : 25%,  rotation column : 30°</a:t>
            </a:r>
            <a:endParaRPr lang="en-US" altLang="en-GB" sz="1400" b="1"/>
          </a:p>
        </p:txBody>
      </p:sp>
      <p:sp>
        <p:nvSpPr>
          <p:cNvPr id="23" name="Text Box 22"/>
          <p:cNvSpPr txBox="1"/>
          <p:nvPr/>
        </p:nvSpPr>
        <p:spPr>
          <a:xfrm>
            <a:off x="969715" y="6142990"/>
            <a:ext cx="696658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GB" sz="1400"/>
              <a:t>sumber : </a:t>
            </a:r>
            <a:endParaRPr lang="en-US" altLang="en-GB" sz="1400"/>
          </a:p>
          <a:p>
            <a:pPr algn="l"/>
            <a:r>
              <a:rPr lang="en-US" altLang="en-GB" sz="1400">
                <a:sym typeface="+mn-ea"/>
                <a:hlinkClick r:id="rId7"/>
              </a:rPr>
              <a:t>http://www.chrishilbig.com/inkscape-experiments-step-and-repeat/</a:t>
            </a:r>
            <a:endParaRPr lang="en-US" altLang="en-GB" sz="1400">
              <a:sym typeface="+mn-ea"/>
              <a:hlinkClick r:id="rId8" action="ppaction://hlinkfile"/>
            </a:endParaRPr>
          </a:p>
          <a:p>
            <a:pPr algn="l"/>
            <a:endParaRPr lang="en-US" altLang="en-GB" sz="1400">
              <a:sym typeface="+mn-ea"/>
              <a:hlinkClick r:id="rId8" action="ppaction://hlinkfil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00995" y="942340"/>
            <a:ext cx="4067810" cy="31153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Setting brosur lipat 3 - document properties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50" y="1152973"/>
            <a:ext cx="5529126" cy="4972976"/>
          </a:xfrm>
        </p:spPr>
        <p:txBody>
          <a:bodyPr/>
          <a:p>
            <a:r>
              <a:rPr lang="en-US" altLang="en-GB"/>
              <a:t>Caranya</a:t>
            </a:r>
            <a:endParaRPr lang="en-US" altLang="en-GB"/>
          </a:p>
          <a:p>
            <a:pPr lvl="1"/>
            <a:r>
              <a:rPr lang="en-US" altLang="en-GB"/>
              <a:t>Buat file baru, pilih </a:t>
            </a:r>
            <a:r>
              <a:rPr lang="en-US" altLang="en-GB" i="1"/>
              <a:t>File &gt;&gt; New</a:t>
            </a:r>
            <a:endParaRPr lang="en-US" altLang="en-GB" i="1"/>
          </a:p>
          <a:p>
            <a:pPr lvl="1"/>
            <a:r>
              <a:rPr lang="en-US" altLang="en-GB"/>
              <a:t>Ubah document menjadi landscape. pilih File &gt;&gt; Document Properties &gt;&gt; A4 &gt;&gt; Landscape</a:t>
            </a:r>
            <a:endParaRPr lang="en-US" altLang="en-GB"/>
          </a:p>
          <a:p>
            <a:pPr lvl="1"/>
            <a:r>
              <a:rPr lang="en-US" altLang="en-GB"/>
              <a:t>Pastikan display units “mm” (ukuran yg ada pada area kerja</a:t>
            </a:r>
            <a:endParaRPr lang="en-US" altLang="en-GB"/>
          </a:p>
          <a:p>
            <a:pPr lvl="1"/>
            <a:r>
              <a:rPr lang="en-US" altLang="en-GB"/>
              <a:t>Tutup </a:t>
            </a:r>
            <a:r>
              <a:rPr lang="en-US" altLang="en-GB" i="1"/>
              <a:t>document and properties</a:t>
            </a:r>
            <a:endParaRPr lang="en-US" altLang="en-GB"/>
          </a:p>
          <a:p>
            <a:endParaRPr lang="en-US" altLang="en-GB"/>
          </a:p>
        </p:txBody>
      </p:sp>
      <p:sp>
        <p:nvSpPr>
          <p:cNvPr id="6" name="Right Triangle 5"/>
          <p:cNvSpPr/>
          <p:nvPr/>
        </p:nvSpPr>
        <p:spPr>
          <a:xfrm rot="10800000">
            <a:off x="9789843" y="-3769"/>
            <a:ext cx="2399828" cy="2399828"/>
          </a:xfrm>
          <a:prstGeom prst="rt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>
              <a:solidFill>
                <a:schemeClr val="tx1"/>
              </a:solidFill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948125" y="6125845"/>
            <a:ext cx="696658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GB" sz="1400"/>
              <a:t>sumber : </a:t>
            </a:r>
            <a:endParaRPr lang="en-US" altLang="en-GB" sz="1400"/>
          </a:p>
          <a:p>
            <a:pPr algn="l"/>
            <a:r>
              <a:rPr lang="en-US" altLang="en-GB" sz="1400">
                <a:sym typeface="+mn-ea"/>
                <a:hlinkClick r:id="rId2"/>
              </a:rPr>
              <a:t>http://spoken-tutorial.org/watch/Inkscape/Create+a+3-fold+brochure/English/ </a:t>
            </a:r>
            <a:endParaRPr lang="en-US" altLang="en-GB" sz="1400">
              <a:sym typeface="+mn-ea"/>
            </a:endParaRPr>
          </a:p>
          <a:p>
            <a:pPr algn="l"/>
            <a:r>
              <a:rPr lang="en-US" altLang="en-GB" sz="1400">
                <a:sym typeface="+mn-ea"/>
                <a:hlinkClick r:id="rId3" action="ppaction://hlinkfile"/>
              </a:rPr>
              <a:t>https://www.youtube.com/watch?v=ECHJgH7fbXo</a:t>
            </a:r>
            <a:endParaRPr lang="en-US" altLang="en-GB" sz="1400">
              <a:sym typeface="+mn-ea"/>
            </a:endParaRPr>
          </a:p>
          <a:p>
            <a:pPr algn="l"/>
            <a:endParaRPr lang="en-US" altLang="en-GB" sz="1400">
              <a:sym typeface="+mn-ea"/>
              <a:hlinkClick r:id="rId4" action="ppaction://hlinkfile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7495" y="4102100"/>
            <a:ext cx="8174355" cy="224091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26950" y="917575"/>
            <a:ext cx="2286635" cy="23856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Setting brosur lipat 3 - membuat garis guide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50" y="1152973"/>
            <a:ext cx="5529126" cy="4972976"/>
          </a:xfrm>
        </p:spPr>
        <p:txBody>
          <a:bodyPr/>
          <a:p>
            <a:r>
              <a:rPr lang="en-US" altLang="en-GB"/>
              <a:t>Perhatikan bahwa lebarnya (width) 297mm</a:t>
            </a:r>
            <a:endParaRPr lang="en-US" altLang="en-GB"/>
          </a:p>
          <a:p>
            <a:r>
              <a:rPr lang="en-US" altLang="en-GB"/>
              <a:t>Karena kita akan membuat brosur lipat 3, maka kita perlu membagi area kerja menjadi 3 bagian dengan lebar yang sama</a:t>
            </a:r>
            <a:endParaRPr lang="en-US" altLang="en-GB"/>
          </a:p>
          <a:p>
            <a:r>
              <a:rPr lang="en-US" altLang="en-GB"/>
              <a:t>Lebar masing-masing kotak 297/3 = 99mm</a:t>
            </a:r>
            <a:endParaRPr lang="en-US" altLang="en-GB"/>
          </a:p>
          <a:p>
            <a:r>
              <a:rPr lang="en-US" altLang="en-GB"/>
              <a:t>Maka kita buat guide :</a:t>
            </a:r>
            <a:endParaRPr lang="en-US" altLang="en-GB"/>
          </a:p>
          <a:p>
            <a:pPr lvl="1"/>
            <a:r>
              <a:rPr lang="en-US" altLang="en-GB"/>
              <a:t>#1 di 99mm</a:t>
            </a:r>
            <a:endParaRPr lang="en-US" altLang="en-GB"/>
          </a:p>
          <a:p>
            <a:pPr lvl="1"/>
            <a:r>
              <a:rPr lang="en-US" altLang="en-GB"/>
              <a:t>#2 di 198mm</a:t>
            </a:r>
            <a:endParaRPr lang="en-US" altLang="en-GB"/>
          </a:p>
          <a:p>
            <a:pPr lvl="0"/>
            <a:r>
              <a:rPr lang="en-US" altLang="en-GB" sz="2000"/>
              <a:t>Cara membuat guide : </a:t>
            </a:r>
            <a:endParaRPr lang="en-US" altLang="en-GB" sz="2000"/>
          </a:p>
          <a:p>
            <a:pPr lvl="1"/>
            <a:r>
              <a:rPr lang="en-US" altLang="en-GB" sz="1800"/>
              <a:t>tarik guide dari ruler kiri ke kanan</a:t>
            </a:r>
            <a:endParaRPr lang="en-US" altLang="en-GB" sz="1800"/>
          </a:p>
          <a:p>
            <a:pPr lvl="1"/>
            <a:r>
              <a:rPr lang="en-US" altLang="en-GB" sz="1800"/>
              <a:t>klik 2x pada guide, ubah posisinya sesuai kebutuhan</a:t>
            </a:r>
            <a:endParaRPr lang="en-US" altLang="en-GB" sz="1800"/>
          </a:p>
          <a:p>
            <a:pPr lvl="0"/>
            <a:r>
              <a:rPr lang="en-US" altLang="en-GB" sz="2000"/>
              <a:t>Hasil akhirnya, area kerja kita terbagi menjadi 3 bagian</a:t>
            </a:r>
            <a:endParaRPr lang="en-US" altLang="en-GB" sz="2000"/>
          </a:p>
          <a:p>
            <a:endParaRPr lang="en-US" altLang="en-GB"/>
          </a:p>
        </p:txBody>
      </p:sp>
      <p:sp>
        <p:nvSpPr>
          <p:cNvPr id="6" name="Right Triangle 5"/>
          <p:cNvSpPr/>
          <p:nvPr/>
        </p:nvSpPr>
        <p:spPr>
          <a:xfrm rot="10800000">
            <a:off x="9789843" y="-3769"/>
            <a:ext cx="2399828" cy="2399828"/>
          </a:xfrm>
          <a:prstGeom prst="rt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970" y="920750"/>
            <a:ext cx="2407920" cy="23501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70" y="3303270"/>
            <a:ext cx="4900295" cy="353822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Setting brosur lipat 3 - mengatur layer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50" y="1152973"/>
            <a:ext cx="5529126" cy="4972976"/>
          </a:xfrm>
        </p:spPr>
        <p:txBody>
          <a:bodyPr/>
          <a:p>
            <a:r>
              <a:rPr lang="en-US" altLang="en-GB"/>
              <a:t>Karena brosure lipat 3 sifatnya bolak-balik, maka kita perlu membuat 2 layer : </a:t>
            </a:r>
            <a:endParaRPr lang="en-US" altLang="en-GB"/>
          </a:p>
          <a:p>
            <a:pPr lvl="1"/>
            <a:r>
              <a:rPr lang="en-US" altLang="en-GB" sz="1800"/>
              <a:t>bagian depan (front)</a:t>
            </a:r>
            <a:endParaRPr lang="en-US" altLang="en-GB" sz="1800"/>
          </a:p>
          <a:p>
            <a:pPr lvl="1"/>
            <a:r>
              <a:rPr lang="en-US" altLang="en-GB" sz="1800"/>
              <a:t>bagian belakang (back)</a:t>
            </a:r>
            <a:endParaRPr lang="en-US" altLang="en-GB" sz="1800"/>
          </a:p>
          <a:p>
            <a:pPr lvl="1"/>
            <a:endParaRPr lang="en-US" altLang="en-GB" sz="1800"/>
          </a:p>
          <a:p>
            <a:pPr lvl="0"/>
            <a:r>
              <a:rPr lang="en-US" altLang="en-GB" sz="2000"/>
              <a:t>Caranya : </a:t>
            </a:r>
            <a:endParaRPr lang="en-US" altLang="en-GB" sz="2000"/>
          </a:p>
          <a:p>
            <a:pPr lvl="1"/>
            <a:r>
              <a:rPr lang="en-US" altLang="en-GB" sz="1800"/>
              <a:t>Pilih Layer &gt;&gt; Layers</a:t>
            </a:r>
            <a:endParaRPr lang="en-US" altLang="en-GB" sz="1800"/>
          </a:p>
          <a:p>
            <a:pPr lvl="1"/>
            <a:r>
              <a:rPr lang="en-US" altLang="en-GB" sz="1800"/>
              <a:t>Lihat pada panel, ada 1 layer, yaitu “Layer 1”</a:t>
            </a:r>
            <a:endParaRPr lang="en-US" altLang="en-GB" sz="1800"/>
          </a:p>
          <a:p>
            <a:pPr lvl="1"/>
            <a:r>
              <a:rPr lang="en-US" altLang="en-GB" sz="1800"/>
              <a:t>Klik kanan, rename menjadi “front layer”</a:t>
            </a:r>
            <a:endParaRPr lang="en-US" altLang="en-GB" sz="1800"/>
          </a:p>
          <a:p>
            <a:pPr lvl="1"/>
            <a:r>
              <a:rPr lang="en-US" altLang="en-GB" sz="1800"/>
              <a:t>Klik       untuk menambahkan layer . Beri nama “back layer”</a:t>
            </a:r>
            <a:endParaRPr lang="en-US" altLang="en-GB" sz="1800"/>
          </a:p>
          <a:p>
            <a:pPr lvl="1"/>
            <a:endParaRPr lang="en-US" altLang="en-GB" sz="1800"/>
          </a:p>
          <a:p>
            <a:pPr lvl="0"/>
            <a:r>
              <a:rPr lang="en-US" altLang="en-GB" sz="2000"/>
              <a:t>Kini pada area kerja anda terdapat back layer dan front layer</a:t>
            </a:r>
            <a:endParaRPr lang="en-US" altLang="en-GB" sz="2000"/>
          </a:p>
          <a:p>
            <a:endParaRPr lang="en-US" altLang="en-GB"/>
          </a:p>
        </p:txBody>
      </p:sp>
      <p:sp>
        <p:nvSpPr>
          <p:cNvPr id="6" name="Right Triangle 5"/>
          <p:cNvSpPr/>
          <p:nvPr/>
        </p:nvSpPr>
        <p:spPr>
          <a:xfrm rot="10800000">
            <a:off x="9789843" y="-3769"/>
            <a:ext cx="2399828" cy="2399828"/>
          </a:xfrm>
          <a:prstGeom prst="rt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6635" y="1315720"/>
            <a:ext cx="2314575" cy="2447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575" y="4194175"/>
            <a:ext cx="285750" cy="266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635" y="3969385"/>
            <a:ext cx="2324100" cy="25050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rcRect l="5757" r="7445"/>
          <a:stretch>
            <a:fillRect/>
          </a:stretch>
        </p:blipFill>
        <p:spPr>
          <a:xfrm>
            <a:off x="7794060" y="1216660"/>
            <a:ext cx="4262120" cy="49104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Setting brosur lipat 3 - membuat desain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70" y="1153160"/>
            <a:ext cx="2562225" cy="4972685"/>
          </a:xfrm>
        </p:spPr>
        <p:txBody>
          <a:bodyPr/>
          <a:p>
            <a:r>
              <a:rPr lang="en-US" altLang="en-GB" sz="1800"/>
              <a:t>Sekarang anda dapat mendesain bagian depan dan belakang brosur</a:t>
            </a:r>
            <a:endParaRPr lang="en-US" altLang="en-GB" sz="1800"/>
          </a:p>
          <a:p>
            <a:r>
              <a:rPr lang="en-US" altLang="en-GB" sz="1800"/>
              <a:t>Selamat mendesain! :)</a:t>
            </a:r>
            <a:endParaRPr lang="en-US" altLang="en-GB" sz="1800"/>
          </a:p>
          <a:p>
            <a:endParaRPr lang="en-US" altLang="en-GB" sz="1600"/>
          </a:p>
          <a:p>
            <a:r>
              <a:rPr lang="en-US" altLang="en-GB" sz="1800"/>
              <a:t>Contoh desain brosur lipat 3 dari </a:t>
            </a:r>
            <a:r>
              <a:rPr lang="en-US" altLang="en-GB" sz="1800">
                <a:hlinkClick r:id="rId2" action="ppaction://hlinkfile"/>
              </a:rPr>
              <a:t>https://www.freepik.com/free-photos-vectors/trifold-brochure</a:t>
            </a:r>
            <a:endParaRPr lang="en-US" altLang="en-GB" sz="1800">
              <a:hlinkClick r:id="rId2" action="ppaction://hlinkfile"/>
            </a:endParaRPr>
          </a:p>
        </p:txBody>
      </p:sp>
      <p:sp>
        <p:nvSpPr>
          <p:cNvPr id="6" name="Right Triangle 5"/>
          <p:cNvSpPr/>
          <p:nvPr/>
        </p:nvSpPr>
        <p:spPr>
          <a:xfrm rot="10800000">
            <a:off x="9789843" y="-3769"/>
            <a:ext cx="2399828" cy="2399828"/>
          </a:xfrm>
          <a:prstGeom prst="rt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rcRect l="5517" r="5757"/>
          <a:stretch>
            <a:fillRect/>
          </a:stretch>
        </p:blipFill>
        <p:spPr>
          <a:xfrm>
            <a:off x="3290640" y="1204595"/>
            <a:ext cx="4367530" cy="4922520"/>
          </a:xfrm>
          <a:prstGeom prst="rect">
            <a:avLst/>
          </a:prstGeom>
        </p:spPr>
      </p:pic>
      <p:sp>
        <p:nvSpPr>
          <p:cNvPr id="23" name="Text Box 22"/>
          <p:cNvSpPr txBox="1"/>
          <p:nvPr/>
        </p:nvSpPr>
        <p:spPr>
          <a:xfrm>
            <a:off x="3290640" y="6127115"/>
            <a:ext cx="43675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GB" sz="1400" b="1">
                <a:sym typeface="+mn-ea"/>
              </a:rPr>
              <a:t>brosur dengan cover depan di bagian samping</a:t>
            </a:r>
            <a:endParaRPr lang="en-US" altLang="en-GB" sz="1400" b="1"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7794060" y="6125845"/>
            <a:ext cx="42627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GB" sz="1400" b="1">
                <a:sym typeface="+mn-ea"/>
              </a:rPr>
              <a:t>brosur dengan cover depan di bagian tengah</a:t>
            </a:r>
            <a:endParaRPr lang="en-US" altLang="en-GB" sz="1400" b="1">
              <a:sym typeface="+mn-ea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3290005" y="6432550"/>
            <a:ext cx="43681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GB" sz="1400">
                <a:sym typeface="+mn-ea"/>
              </a:rPr>
              <a:t>* cover depan = foto utama brosur</a:t>
            </a:r>
            <a:endParaRPr lang="en-US" altLang="en-GB" sz="1400"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Layer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GB"/>
              <a:t>Phisca</a:t>
            </a:r>
            <a:endParaRPr lang="en-US" altLang="en-GB"/>
          </a:p>
        </p:txBody>
      </p:sp>
      <p:sp>
        <p:nvSpPr>
          <p:cNvPr id="6" name="Right Triangle 5"/>
          <p:cNvSpPr/>
          <p:nvPr/>
        </p:nvSpPr>
        <p:spPr>
          <a:xfrm rot="10800000">
            <a:off x="9789843" y="-3769"/>
            <a:ext cx="2399828" cy="2399828"/>
          </a:xfrm>
          <a:prstGeom prst="rt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Membuat desain menggunakan canva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GB"/>
              <a:t>Phisca</a:t>
            </a:r>
            <a:endParaRPr lang="en-US" altLang="en-GB"/>
          </a:p>
        </p:txBody>
      </p:sp>
      <p:sp>
        <p:nvSpPr>
          <p:cNvPr id="6" name="Right Triangle 5"/>
          <p:cNvSpPr/>
          <p:nvPr/>
        </p:nvSpPr>
        <p:spPr>
          <a:xfrm rot="10800000">
            <a:off x="9789843" y="-3769"/>
            <a:ext cx="2399828" cy="2399828"/>
          </a:xfrm>
          <a:prstGeom prst="rt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Siapa saya?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39630" y="2759710"/>
            <a:ext cx="5279390" cy="3068955"/>
          </a:xfrm>
          <a:solidFill>
            <a:schemeClr val="bg1"/>
          </a:solidFill>
        </p:spPr>
        <p:txBody>
          <a:bodyPr/>
          <a:p>
            <a:pPr marL="0" indent="0">
              <a:buNone/>
            </a:pP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</a:t>
            </a:r>
            <a:r>
              <a:rPr lang="en-US" altLang="en-GB" sz="2800"/>
              <a:t>A. Dzul</a:t>
            </a:r>
            <a:r>
              <a:rPr lang="en-US" altLang="en-GB" sz="2800" b="1"/>
              <a:t>fikar</a:t>
            </a:r>
            <a:r>
              <a:rPr lang="en-US" altLang="en-GB" sz="2800"/>
              <a:t> Adi Putra</a:t>
            </a:r>
            <a:endParaRPr lang="en-US" altLang="en-GB" sz="2800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Baca cerpen dan koding javascript</a:t>
            </a: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Web/mobile app developer</a:t>
            </a: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</a:t>
            </a:r>
            <a:r>
              <a:rPr lang="en-US" altLang="en-GB">
                <a:hlinkClick r:id="rId1"/>
              </a:rPr>
              <a:t>http://pikarlabs.com</a:t>
            </a: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superpikar</a:t>
            </a: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 </a:t>
            </a:r>
            <a:endParaRPr lang="en-US" altLang="en-GB"/>
          </a:p>
          <a:p>
            <a:pPr marL="0" indent="0">
              <a:buNone/>
            </a:pPr>
            <a:r>
              <a:rPr lang="en-US" altLang="en-GB"/>
              <a:t>	</a:t>
            </a:r>
            <a:endParaRPr lang="en-US" altLang="en-GB"/>
          </a:p>
          <a:p>
            <a:pPr marL="0" indent="0">
              <a:buNone/>
            </a:pPr>
            <a:endParaRPr lang="en-US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742" y="3290597"/>
            <a:ext cx="477426" cy="5199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802" y="3962930"/>
            <a:ext cx="415843" cy="4107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042" y="4527969"/>
            <a:ext cx="503456" cy="3441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0372" y="5038408"/>
            <a:ext cx="396529" cy="3656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0372" y="5543769"/>
            <a:ext cx="465998" cy="439334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/>
        </p:nvSpPr>
        <p:spPr>
          <a:xfrm>
            <a:off x="609670" y="2753360"/>
            <a:ext cx="4975860" cy="306895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</a:t>
            </a:r>
            <a:r>
              <a:rPr lang="en-US" altLang="en-GB" sz="2800"/>
              <a:t>Phisca Aditya Rosyady</a:t>
            </a:r>
            <a:endParaRPr lang="en-US" altLang="en-GB" sz="2800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Terus berderap!</a:t>
            </a: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Ketua PCIM Muhammadiyah Korsel</a:t>
            </a: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</a:t>
            </a:r>
            <a:r>
              <a:rPr lang="en-US" altLang="en-GB">
                <a:hlinkClick r:id="rId7" action="ppaction://hlinkfile"/>
              </a:rPr>
              <a:t>https://phiscaditya.wordpress.com/</a:t>
            </a: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phiscaditya</a:t>
            </a: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 </a:t>
            </a:r>
            <a:endParaRPr lang="en-US" altLang="en-GB"/>
          </a:p>
          <a:p>
            <a:pPr marL="0" indent="0">
              <a:buNone/>
            </a:pPr>
            <a:r>
              <a:rPr lang="en-US" altLang="en-GB"/>
              <a:t>	</a:t>
            </a:r>
            <a:endParaRPr lang="en-US" altLang="en-GB"/>
          </a:p>
          <a:p>
            <a:pPr marL="0" indent="0">
              <a:buNone/>
            </a:pPr>
            <a:endParaRPr lang="en-US" alt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82" y="3284247"/>
            <a:ext cx="477426" cy="5199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42" y="3956580"/>
            <a:ext cx="415843" cy="4107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82" y="4521619"/>
            <a:ext cx="503456" cy="34410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412" y="5032058"/>
            <a:ext cx="396529" cy="3656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412" y="5537419"/>
            <a:ext cx="465998" cy="43933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background3"/>
          <p:cNvPicPr>
            <a:picLocks noChangeAspect="1"/>
          </p:cNvPicPr>
          <p:nvPr/>
        </p:nvPicPr>
        <p:blipFill>
          <a:blip r:embed="rId1"/>
          <a:srcRect b="25450"/>
          <a:stretch>
            <a:fillRect/>
          </a:stretch>
        </p:blipFill>
        <p:spPr>
          <a:xfrm>
            <a:off x="-26595" y="-5674"/>
            <a:ext cx="12240390" cy="6843953"/>
          </a:xfrm>
          <a:prstGeom prst="rect">
            <a:avLst/>
          </a:prstGeom>
        </p:spPr>
      </p:pic>
      <p:sp>
        <p:nvSpPr>
          <p:cNvPr id="5" name="Title 3"/>
          <p:cNvSpPr>
            <a:spLocks noGrp="1"/>
          </p:cNvSpPr>
          <p:nvPr/>
        </p:nvSpPr>
        <p:spPr>
          <a:xfrm>
            <a:off x="1942153" y="829187"/>
            <a:ext cx="3287383" cy="115610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500" b="0" i="0" u="none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GB" sz="6600" b="1">
                <a:solidFill>
                  <a:schemeClr val="tx1"/>
                </a:solidFill>
              </a:rPr>
              <a:t>Tugas!</a:t>
            </a:r>
            <a:endParaRPr lang="en-US" altLang="en-GB" sz="6600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Tugas!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en-GB"/>
              <a:t>Anda bebas berkreasi untuk tugas kali ini</a:t>
            </a:r>
            <a:endParaRPr lang="en-US" altLang="en-GB"/>
          </a:p>
          <a:p>
            <a:endParaRPr lang="en-US" altLang="en-GB"/>
          </a:p>
          <a:p>
            <a:r>
              <a:rPr lang="en-US" altLang="en-GB"/>
              <a:t>Jenis x : a </a:t>
            </a:r>
            <a:endParaRPr lang="en-US" altLang="en-GB"/>
          </a:p>
          <a:p>
            <a:r>
              <a:rPr lang="en-US" altLang="en-GB"/>
              <a:t>Teknik yang harus digunakan : </a:t>
            </a:r>
            <a:endParaRPr lang="en-US" altLang="en-GB"/>
          </a:p>
          <a:p>
            <a:pPr lvl="1"/>
            <a:r>
              <a:rPr lang="en-US" altLang="en-GB"/>
              <a:t>Object to Path</a:t>
            </a:r>
            <a:endParaRPr lang="en-US" altLang="en-GB"/>
          </a:p>
          <a:p>
            <a:pPr lvl="1"/>
            <a:r>
              <a:rPr lang="en-US" altLang="en-GB"/>
              <a:t>Path</a:t>
            </a:r>
            <a:endParaRPr lang="en-US" altLang="en-GB"/>
          </a:p>
          <a:p>
            <a:pPr lvl="1"/>
            <a:r>
              <a:rPr lang="en-US" altLang="en-GB"/>
              <a:t>Text Follow Path</a:t>
            </a:r>
            <a:endParaRPr lang="en-US" altLang="en-GB"/>
          </a:p>
          <a:p>
            <a:pPr lvl="1"/>
            <a:r>
              <a:rPr lang="en-US" altLang="en-GB"/>
              <a:t>Mengulang Pola Objek </a:t>
            </a:r>
            <a:endParaRPr lang="en-US" altLang="en-GB"/>
          </a:p>
          <a:p>
            <a:pPr lvl="1"/>
            <a:r>
              <a:rPr lang="en-US" altLang="en-GB"/>
              <a:t>Brosur lipat 3</a:t>
            </a:r>
            <a:endParaRPr lang="en-US" altLang="en-GB"/>
          </a:p>
          <a:p>
            <a:pPr lvl="1"/>
            <a:endParaRPr lang="en-US" altLang="en-GB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Contoh Tugas : Mobile App Design</a:t>
            </a:r>
            <a:endParaRPr lang="en-US" altLang="en-GB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550" y="1139006"/>
            <a:ext cx="7466765" cy="5673878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596912" y="1718647"/>
            <a:ext cx="3064542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GB" sz="1400"/>
              <a:t>sumber :</a:t>
            </a:r>
            <a:br>
              <a:rPr lang="en-US" altLang="en-GB" sz="1400"/>
            </a:br>
            <a:r>
              <a:rPr lang="en-US" altLang="en-GB" sz="1400">
                <a:hlinkClick r:id="rId2" action="ppaction://hlinkfile"/>
              </a:rPr>
              <a:t>https://dribbble.com/shots/3963825-Hotel-App</a:t>
            </a:r>
            <a:r>
              <a:rPr lang="en-US" altLang="en-GB" sz="1400"/>
              <a:t> </a:t>
            </a:r>
            <a:endParaRPr lang="en-US" altLang="en-GB" sz="1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Contoh Tugas : Cartoon design</a:t>
            </a:r>
            <a:endParaRPr lang="en-US" altLang="en-GB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3385" y="1617067"/>
            <a:ext cx="5724668" cy="43431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350" y="1617067"/>
            <a:ext cx="5670704" cy="429239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53385" y="6036432"/>
            <a:ext cx="34867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GB" sz="1400"/>
              <a:t>sumber : </a:t>
            </a:r>
            <a:r>
              <a:rPr lang="en-US" altLang="en-GB" sz="1400">
                <a:hlinkClick r:id="rId3" action="ppaction://hlinkfile"/>
              </a:rPr>
              <a:t>https://dribbble.com/siegemedia</a:t>
            </a:r>
            <a:r>
              <a:rPr lang="en-US" altLang="en-GB" sz="1400"/>
              <a:t> </a:t>
            </a:r>
            <a:endParaRPr lang="en-US" altLang="en-GB" sz="1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Contoh Tugas : Brosur lipat 3</a:t>
            </a:r>
            <a:endParaRPr lang="en-US" altLang="en-GB"/>
          </a:p>
        </p:txBody>
      </p:sp>
      <p:sp>
        <p:nvSpPr>
          <p:cNvPr id="7" name="Text Box 6"/>
          <p:cNvSpPr txBox="1"/>
          <p:nvPr/>
        </p:nvSpPr>
        <p:spPr>
          <a:xfrm>
            <a:off x="253385" y="6036432"/>
            <a:ext cx="30911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GB" sz="1400"/>
              <a:t>sumber : </a:t>
            </a:r>
            <a:r>
              <a:rPr lang="en-US" altLang="en-GB" sz="1400">
                <a:hlinkClick r:id="rId1" action="ppaction://hlinkfile"/>
              </a:rPr>
              <a:t>https://dribbble.com/artbart</a:t>
            </a:r>
            <a:r>
              <a:rPr lang="en-US" altLang="en-GB" sz="1400"/>
              <a:t> </a:t>
            </a:r>
            <a:endParaRPr lang="en-US" altLang="en-GB" sz="14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311" y="1654524"/>
            <a:ext cx="5661815" cy="42771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693" y="1654524"/>
            <a:ext cx="5699273" cy="427715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Contoh Tugas : Ikon bebas</a:t>
            </a:r>
            <a:endParaRPr lang="en-US" altLang="en-GB"/>
          </a:p>
        </p:txBody>
      </p:sp>
      <p:sp>
        <p:nvSpPr>
          <p:cNvPr id="7" name="Text Box 6"/>
          <p:cNvSpPr txBox="1"/>
          <p:nvPr/>
        </p:nvSpPr>
        <p:spPr>
          <a:xfrm>
            <a:off x="8287728" y="3871508"/>
            <a:ext cx="30124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GB" sz="1400"/>
              <a:t>sumber : </a:t>
            </a:r>
            <a:r>
              <a:rPr lang="en-US" altLang="en-GB" sz="1400">
                <a:hlinkClick r:id="rId1" action="ppaction://hlinkfile"/>
              </a:rPr>
              <a:t>https://dribbble.com/ozant</a:t>
            </a:r>
            <a:r>
              <a:rPr lang="en-US" altLang="en-GB" sz="1400"/>
              <a:t> </a:t>
            </a:r>
            <a:endParaRPr lang="en-US" altLang="en-GB" sz="1400"/>
          </a:p>
        </p:txBody>
      </p:sp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142" y="1001873"/>
            <a:ext cx="3829566" cy="28696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708" y="996794"/>
            <a:ext cx="3804806" cy="28696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89" y="3871508"/>
            <a:ext cx="3792108" cy="28696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7392" y="3866429"/>
            <a:ext cx="3825122" cy="286963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Contoh Tugas : Manual Tracing</a:t>
            </a:r>
            <a:endParaRPr lang="en-US" altLang="en-GB"/>
          </a:p>
        </p:txBody>
      </p:sp>
      <p:sp>
        <p:nvSpPr>
          <p:cNvPr id="7" name="Text Box 6"/>
          <p:cNvSpPr txBox="1"/>
          <p:nvPr/>
        </p:nvSpPr>
        <p:spPr>
          <a:xfrm>
            <a:off x="609550" y="5674553"/>
            <a:ext cx="374459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GB" sz="1400"/>
              <a:t>sumber : </a:t>
            </a:r>
            <a:r>
              <a:rPr lang="en-US" altLang="en-GB" sz="1400">
                <a:hlinkClick r:id="rId1" action="ppaction://hlinkfile"/>
              </a:rPr>
              <a:t>https://ndop.deviantart.com/gallery/</a:t>
            </a:r>
            <a:r>
              <a:rPr lang="en-US" altLang="en-GB" sz="1400"/>
              <a:t> </a:t>
            </a:r>
            <a:endParaRPr lang="en-US" altLang="en-GB" sz="14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550" y="1544056"/>
            <a:ext cx="5198357" cy="38955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645" y="1540882"/>
            <a:ext cx="5837041" cy="389876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Contoh Tugas : Logo proposal (minimal 3 logo)</a:t>
            </a:r>
            <a:endParaRPr lang="en-US" altLang="en-GB"/>
          </a:p>
        </p:txBody>
      </p:sp>
      <p:sp>
        <p:nvSpPr>
          <p:cNvPr id="7" name="Text Box 6"/>
          <p:cNvSpPr txBox="1"/>
          <p:nvPr/>
        </p:nvSpPr>
        <p:spPr>
          <a:xfrm>
            <a:off x="609550" y="6182453"/>
            <a:ext cx="36842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GB" sz="1400"/>
              <a:t>sumber : </a:t>
            </a:r>
            <a:r>
              <a:rPr lang="en-US" altLang="en-GB" sz="1400">
                <a:hlinkClick r:id="rId1" action="ppaction://hlinkfile"/>
              </a:rPr>
              <a:t>https://dribbble.com/vadimcarazan </a:t>
            </a:r>
            <a:endParaRPr lang="en-US" altLang="en-GB" sz="1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98" y="1725630"/>
            <a:ext cx="2876619" cy="21814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433" y="1725630"/>
            <a:ext cx="2890586" cy="2201747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70498" y="3907061"/>
            <a:ext cx="2896935" cy="21477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9975" y="3907061"/>
            <a:ext cx="2863286" cy="217444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656" y="3907061"/>
            <a:ext cx="2896300" cy="21674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rcRect l="8969"/>
          <a:stretch>
            <a:fillRect/>
          </a:stretch>
        </p:blipFill>
        <p:spPr>
          <a:xfrm>
            <a:off x="6458019" y="1264076"/>
            <a:ext cx="5541824" cy="266330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Referensi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GB">
                <a:hlinkClick r:id="rId1" action="ppaction://hlinkfile"/>
              </a:rPr>
              <a:t>https://jalantikus.com/tips/desain-poster-lewat-template-5-situs-ini/</a:t>
            </a:r>
            <a:r>
              <a:rPr lang="en-US" altLang="en-GB"/>
              <a:t> </a:t>
            </a:r>
            <a:endParaRPr lang="en-US" altLang="en-GB"/>
          </a:p>
          <a:p>
            <a:r>
              <a:rPr lang="en-US" altLang="en-GB">
                <a:hlinkClick r:id="rId2" action="ppaction://hlinkfile"/>
              </a:rPr>
              <a:t>https://medium.com/paperpillar/proses-pembuatan-illustrasi-dan-sebuah-case-study-sederhana-b15b04ab81ce</a:t>
            </a:r>
            <a:endParaRPr lang="en-US" altLang="en-GB">
              <a:hlinkClick r:id="rId2" action="ppaction://hlinkfile"/>
            </a:endParaRPr>
          </a:p>
          <a:p>
            <a:r>
              <a:rPr lang="en-US" altLang="en-GB">
                <a:sym typeface="+mn-ea"/>
                <a:hlinkClick r:id="rId3" action="ppaction://hlinkfile"/>
              </a:rPr>
              <a:t>https://designshack.net/articles/inspiration/10-tips-for-perfect-poster-design/</a:t>
            </a:r>
            <a:r>
              <a:rPr lang="en-US" altLang="en-GB">
                <a:sym typeface="+mn-ea"/>
              </a:rPr>
              <a:t> </a:t>
            </a:r>
            <a:endParaRPr lang="en-US" altLang="en-GB">
              <a:hlinkClick r:id="rId2" action="ppaction://hlinkfile"/>
            </a:endParaRPr>
          </a:p>
          <a:p>
            <a:r>
              <a:rPr lang="en-US" altLang="en-GB">
                <a:hlinkClick r:id="rId4" action="ppaction://hlinkfile"/>
              </a:rPr>
              <a:t>https://www.printerous.com/blog/id/</a:t>
            </a:r>
            <a:r>
              <a:rPr lang="en-US" altLang="en-GB"/>
              <a:t>  </a:t>
            </a:r>
            <a:r>
              <a:rPr lang="en-US" altLang="en-GB">
                <a:hlinkClick r:id="rId5" action="ppaction://hlinkfile"/>
              </a:rPr>
              <a:t>  </a:t>
            </a:r>
            <a:endParaRPr lang="en-US" altLang="en-GB"/>
          </a:p>
          <a:p>
            <a:r>
              <a:rPr lang="en-US" altLang="en-GB">
                <a:hlinkClick r:id="rId6"/>
              </a:rPr>
              <a:t>http://fachmycasofa.com/pedoman-umum-ejaan-bahasa-indonesia-puebi/</a:t>
            </a:r>
            <a:r>
              <a:rPr lang="en-US" altLang="en-GB"/>
              <a:t> </a:t>
            </a:r>
            <a:r>
              <a:rPr lang="en-US" altLang="en-GB">
                <a:hlinkClick r:id="rId5" action="ppaction://hlinkfile"/>
              </a:rPr>
              <a:t> </a:t>
            </a:r>
            <a:endParaRPr lang="en-US" altLang="en-GB"/>
          </a:p>
          <a:p>
            <a:r>
              <a:rPr lang="en-US" altLang="en-GB">
                <a:hlinkClick r:id="rId7"/>
              </a:rPr>
              <a:t>http://puebi.readthedocs.io/en/latest/</a:t>
            </a:r>
            <a:r>
              <a:rPr lang="en-US" altLang="en-GB"/>
              <a:t> </a:t>
            </a:r>
            <a:endParaRPr lang="en-US" altLang="en-GB"/>
          </a:p>
          <a:p>
            <a:r>
              <a:rPr lang="en-US" altLang="en-GB">
                <a:hlinkClick r:id="rId8" action="ppaction://hlinkfile"/>
              </a:rPr>
              <a:t>https://arifrochmanadji.wordpress.com/tahukah-anda/ejaan-yang-disempurnakan-eyd/</a:t>
            </a:r>
            <a:r>
              <a:rPr lang="en-US" altLang="en-GB"/>
              <a:t> </a:t>
            </a:r>
            <a:r>
              <a:rPr lang="en-US" altLang="en-GB">
                <a:hlinkClick r:id="rId5" action="ppaction://hlinkfile"/>
              </a:rPr>
              <a:t> </a:t>
            </a:r>
            <a:endParaRPr lang="en-US" altLang="en-GB">
              <a:hlinkClick r:id="rId5" action="ppaction://hlinkfile"/>
            </a:endParaRPr>
          </a:p>
          <a:p>
            <a:r>
              <a:rPr lang="en-US" altLang="en-GB">
                <a:sym typeface="+mn-ea"/>
                <a:hlinkClick r:id="rId9"/>
              </a:rPr>
              <a:t>http://www.chrishilbig.com/inkscape-experiments-step-and-repeat/</a:t>
            </a:r>
            <a:endParaRPr lang="en-US" altLang="en-GB">
              <a:sym typeface="+mn-ea"/>
              <a:hlinkClick r:id="rId9"/>
            </a:endParaRPr>
          </a:p>
          <a:p>
            <a:r>
              <a:rPr lang="en-US" altLang="en-GB">
                <a:sym typeface="+mn-ea"/>
                <a:hlinkClick r:id="rId10" action="ppaction://hlinkfile"/>
              </a:rPr>
              <a:t>https://www.freepik.com/free-photos-vectors/trifold-brochure</a:t>
            </a:r>
            <a:endParaRPr lang="en-US" altLang="en-GB">
              <a:hlinkClick r:id="rId5" action="ppaction://hlinkfile"/>
            </a:endParaRPr>
          </a:p>
          <a:p>
            <a:endParaRPr lang="en-US" altLang="en-GB"/>
          </a:p>
        </p:txBody>
      </p:sp>
      <p:sp>
        <p:nvSpPr>
          <p:cNvPr id="6" name="Right Triangle 5"/>
          <p:cNvSpPr/>
          <p:nvPr/>
        </p:nvSpPr>
        <p:spPr>
          <a:xfrm rot="10800000">
            <a:off x="9789843" y="-25359"/>
            <a:ext cx="2399828" cy="2399828"/>
          </a:xfrm>
          <a:prstGeom prst="rt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poster-itpcbusan-a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70" y="40"/>
            <a:ext cx="3129299" cy="443269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Picture 4" descr="poster-kajian-sidoarj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829" y="-595"/>
            <a:ext cx="3129934" cy="4433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Picture 5" descr="poster-kajian-sumpahpemud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378" y="40"/>
            <a:ext cx="3456260" cy="345626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Picture 6" descr="poster-puasa-arofa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6743" y="3456300"/>
            <a:ext cx="3456894" cy="345689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Picture 7" descr="poster-quote-alkawthar-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000" y="6389"/>
            <a:ext cx="2475378" cy="344991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Picture 8" descr="poster-quote-alkawthar-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2000" y="3456300"/>
            <a:ext cx="2465855" cy="34067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Picture 9" descr="logo-nikahane-bi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6476" y="4684148"/>
            <a:ext cx="3275320" cy="951043"/>
          </a:xfrm>
          <a:prstGeom prst="rect">
            <a:avLst/>
          </a:prstGeom>
        </p:spPr>
      </p:pic>
      <p:pic>
        <p:nvPicPr>
          <p:cNvPr id="11" name="Picture 10" descr="kop-sura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9" y="5635191"/>
            <a:ext cx="6259233" cy="10469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Review materi pertemuan 3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en-GB" b="1"/>
              <a:t>Teori</a:t>
            </a:r>
            <a:endParaRPr lang="en-US" altLang="en-GB" b="1"/>
          </a:p>
          <a:p>
            <a:r>
              <a:rPr lang="en-US" altLang="en-GB" sz="1800"/>
              <a:t>Kalibrasi Monitor</a:t>
            </a:r>
            <a:endParaRPr lang="en-US" altLang="en-GB" sz="1800"/>
          </a:p>
          <a:p>
            <a:r>
              <a:rPr lang="en-US" altLang="en-GB" sz="1800"/>
              <a:t>Inkscape untuk percetakan</a:t>
            </a:r>
            <a:endParaRPr lang="en-US" altLang="en-GB" sz="1800"/>
          </a:p>
          <a:p>
            <a:endParaRPr lang="en-US" altLang="en-GB"/>
          </a:p>
          <a:p>
            <a:pPr marL="0" indent="0">
              <a:buNone/>
            </a:pPr>
            <a:r>
              <a:rPr lang="en-US" altLang="en-GB" b="1"/>
              <a:t>Praktek</a:t>
            </a:r>
            <a:endParaRPr lang="en-US" altLang="en-GB" b="1"/>
          </a:p>
          <a:p>
            <a:r>
              <a:rPr lang="en-US" altLang="en-GB" sz="1800">
                <a:sym typeface="+mn-ea"/>
              </a:rPr>
              <a:t>Path</a:t>
            </a:r>
            <a:endParaRPr lang="en-US" altLang="en-GB" sz="1800">
              <a:sym typeface="+mn-ea"/>
            </a:endParaRPr>
          </a:p>
          <a:p>
            <a:r>
              <a:rPr lang="en-US" altLang="en-GB" sz="1800">
                <a:sym typeface="+mn-ea"/>
              </a:rPr>
              <a:t>Object to path</a:t>
            </a:r>
            <a:endParaRPr lang="en-US" altLang="en-GB" sz="1800">
              <a:sym typeface="+mn-ea"/>
            </a:endParaRPr>
          </a:p>
          <a:p>
            <a:r>
              <a:rPr lang="en-US" altLang="en-GB" sz="1800">
                <a:sym typeface="+mn-ea"/>
              </a:rPr>
              <a:t>Tracing bitmap</a:t>
            </a:r>
            <a:endParaRPr lang="en-US" altLang="en-GB" sz="1800"/>
          </a:p>
          <a:p>
            <a:r>
              <a:rPr lang="en-US" altLang="en-GB" sz="1800">
                <a:sym typeface="+mn-ea"/>
              </a:rPr>
              <a:t>Text follow path</a:t>
            </a:r>
            <a:endParaRPr lang="en-US" altLang="en-GB" sz="1800">
              <a:sym typeface="+mn-ea"/>
            </a:endParaRPr>
          </a:p>
          <a:p>
            <a:r>
              <a:rPr lang="en-US" altLang="en-GB" sz="1800"/>
              <a:t>Duplicate, clone, copy/paste?</a:t>
            </a:r>
            <a:endParaRPr lang="en-US" altLang="en-GB" sz="1800"/>
          </a:p>
          <a:p>
            <a:endParaRPr lang="en-US" altLang="en-GB" sz="1800"/>
          </a:p>
          <a:p>
            <a:pPr marL="0" indent="0">
              <a:buNone/>
            </a:pPr>
            <a:r>
              <a:rPr lang="en-US" altLang="en-GB" b="1"/>
              <a:t>Tugas</a:t>
            </a:r>
            <a:endParaRPr lang="en-US" altLang="en-GB" b="1"/>
          </a:p>
          <a:p>
            <a:r>
              <a:rPr lang="en-US" altLang="en-GB"/>
              <a:t>Mendesain bebas :)</a:t>
            </a:r>
            <a:endParaRPr lang="en-US" alt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Review materi pertemuan 4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en-GB" b="1">
                <a:sym typeface="+mn-ea"/>
              </a:rPr>
              <a:t>Teori</a:t>
            </a:r>
            <a:endParaRPr lang="en-US" altLang="en-GB" b="1"/>
          </a:p>
          <a:p>
            <a:r>
              <a:rPr lang="en-US" altLang="en-GB">
                <a:sym typeface="+mn-ea"/>
              </a:rPr>
              <a:t>Ejaan Bahasa Indonesia</a:t>
            </a:r>
            <a:endParaRPr lang="en-US" altLang="en-GB">
              <a:sym typeface="+mn-ea"/>
            </a:endParaRPr>
          </a:p>
          <a:p>
            <a:r>
              <a:rPr lang="en-US" altLang="en-GB">
                <a:sym typeface="+mn-ea"/>
              </a:rPr>
              <a:t>Tips Mendesain Poster</a:t>
            </a:r>
            <a:endParaRPr lang="en-US" altLang="en-GB">
              <a:sym typeface="+mn-ea"/>
            </a:endParaRPr>
          </a:p>
          <a:p>
            <a:r>
              <a:rPr lang="en-US" altLang="en-GB"/>
              <a:t>Membuat Desain lewat Online</a:t>
            </a:r>
            <a:endParaRPr lang="en-US" altLang="en-GB"/>
          </a:p>
          <a:p>
            <a:pPr marL="0" indent="0">
              <a:buNone/>
            </a:pPr>
            <a:endParaRPr lang="en-US" altLang="en-GB"/>
          </a:p>
          <a:p>
            <a:pPr marL="0" indent="0">
              <a:buNone/>
            </a:pPr>
            <a:r>
              <a:rPr lang="en-US" altLang="en-GB" b="1">
                <a:sym typeface="+mn-ea"/>
              </a:rPr>
              <a:t>Praktek</a:t>
            </a:r>
            <a:endParaRPr lang="en-US" altLang="en-GB" b="1"/>
          </a:p>
          <a:p>
            <a:r>
              <a:rPr lang="en-US" altLang="en-GB">
                <a:sym typeface="+mn-ea"/>
              </a:rPr>
              <a:t>Mengatur objek yang berantakan menjadi grid</a:t>
            </a:r>
            <a:endParaRPr lang="en-US" altLang="en-GB">
              <a:sym typeface="+mn-ea"/>
            </a:endParaRPr>
          </a:p>
          <a:p>
            <a:r>
              <a:rPr lang="en-US" altLang="en-GB">
                <a:sym typeface="+mn-ea"/>
              </a:rPr>
              <a:t>Mengulang pola/objek</a:t>
            </a:r>
            <a:endParaRPr lang="en-US" altLang="en-GB"/>
          </a:p>
          <a:p>
            <a:r>
              <a:rPr lang="en-US" altLang="en-GB">
                <a:sym typeface="+mn-ea"/>
              </a:rPr>
              <a:t>Setting brosur lipat 3</a:t>
            </a:r>
            <a:endParaRPr lang="en-US" altLang="en-GB">
              <a:sym typeface="+mn-ea"/>
            </a:endParaRPr>
          </a:p>
          <a:p>
            <a:r>
              <a:rPr lang="en-US" altLang="en-GB">
                <a:sym typeface="+mn-ea"/>
              </a:rPr>
              <a:t>Layer</a:t>
            </a:r>
            <a:endParaRPr lang="en-US" altLang="en-GB">
              <a:sym typeface="+mn-ea"/>
            </a:endParaRPr>
          </a:p>
          <a:p>
            <a:r>
              <a:rPr lang="en-US" altLang="en-GB"/>
              <a:t>Membuat desain menggunakan canva</a:t>
            </a:r>
            <a:endParaRPr lang="en-US" altLang="en-GB"/>
          </a:p>
          <a:p>
            <a:endParaRPr lang="en-US" altLang="en-GB"/>
          </a:p>
          <a:p>
            <a:pPr marL="0" indent="0">
              <a:buNone/>
            </a:pPr>
            <a:r>
              <a:rPr lang="en-US" altLang="en-GB" b="1">
                <a:sym typeface="+mn-ea"/>
              </a:rPr>
              <a:t>Tugas</a:t>
            </a:r>
            <a:endParaRPr lang="en-US" altLang="en-GB" b="1"/>
          </a:p>
          <a:p>
            <a:r>
              <a:rPr lang="en-US" altLang="en-GB">
                <a:sym typeface="+mn-ea"/>
              </a:rPr>
              <a:t>Mendesain bebas :)</a:t>
            </a:r>
            <a:endParaRPr lang="en-US" altLang="en-GB"/>
          </a:p>
          <a:p>
            <a:endParaRPr lang="en-GB" altLang="en-US"/>
          </a:p>
        </p:txBody>
      </p:sp>
      <p:sp>
        <p:nvSpPr>
          <p:cNvPr id="9" name="Right Triangle 8"/>
          <p:cNvSpPr/>
          <p:nvPr/>
        </p:nvSpPr>
        <p:spPr>
          <a:xfrm rot="10800000">
            <a:off x="9789843" y="-25359"/>
            <a:ext cx="2399828" cy="2399828"/>
          </a:xfrm>
          <a:prstGeom prst="rt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background"/>
          <p:cNvPicPr>
            <a:picLocks noChangeAspect="1"/>
          </p:cNvPicPr>
          <p:nvPr/>
        </p:nvPicPr>
        <p:blipFill>
          <a:blip r:embed="rId1"/>
          <a:srcRect b="15596"/>
          <a:stretch>
            <a:fillRect/>
          </a:stretch>
        </p:blipFill>
        <p:spPr>
          <a:xfrm>
            <a:off x="-12628" y="-18371"/>
            <a:ext cx="12211821" cy="6871887"/>
          </a:xfrm>
          <a:prstGeom prst="rect">
            <a:avLst/>
          </a:prstGeom>
        </p:spPr>
      </p:pic>
      <p:sp>
        <p:nvSpPr>
          <p:cNvPr id="5" name="Title 3"/>
          <p:cNvSpPr>
            <a:spLocks noGrp="1"/>
          </p:cNvSpPr>
          <p:nvPr/>
        </p:nvSpPr>
        <p:spPr>
          <a:xfrm>
            <a:off x="3669013" y="2244323"/>
            <a:ext cx="9305363" cy="1607504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500" b="0" i="0" u="none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GB" sz="6600" b="1">
                <a:solidFill>
                  <a:schemeClr val="bg1"/>
                </a:solidFill>
              </a:rPr>
              <a:t>Teori</a:t>
            </a:r>
            <a:endParaRPr lang="en-US" altLang="en-GB" sz="6600" b="1">
              <a:solidFill>
                <a:schemeClr val="bg1"/>
              </a:solidFill>
            </a:endParaRPr>
          </a:p>
          <a:p>
            <a:pPr algn="l"/>
            <a:r>
              <a:rPr lang="en-US" altLang="en-GB" sz="3200" b="1">
                <a:solidFill>
                  <a:schemeClr val="bg1"/>
                </a:solidFill>
              </a:rPr>
              <a:t>Beberapa teori dasar desain</a:t>
            </a:r>
            <a:endParaRPr lang="en-US" altLang="en-GB" sz="32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Ejaan Bahasa Indonesia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70" y="1152525"/>
            <a:ext cx="5481955" cy="4973955"/>
          </a:xfrm>
        </p:spPr>
        <p:txBody>
          <a:bodyPr/>
          <a:p>
            <a:r>
              <a:rPr lang="en-US" sz="1800"/>
              <a:t>Ejaan Bahasa Indonesia merupakan cara penulisan bahasa Indonesia yang baik dan benar (baku)</a:t>
            </a:r>
            <a:endParaRPr lang="en-US" sz="1800"/>
          </a:p>
          <a:p>
            <a:r>
              <a:rPr lang="en-US" sz="1800"/>
              <a:t>Pada tahun </a:t>
            </a:r>
            <a:r>
              <a:rPr lang="en-US" sz="1800" b="1"/>
              <a:t>2016</a:t>
            </a:r>
            <a:r>
              <a:rPr lang="en-US" sz="1800"/>
              <a:t>, Ejaan Bahasa Indonesia (EBI) menggantikan Ejaan Yang Disempurnakan (EYD)</a:t>
            </a:r>
            <a:endParaRPr lang="en-US" sz="1800"/>
          </a:p>
          <a:p>
            <a:endParaRPr lang="en-US" sz="1800"/>
          </a:p>
          <a:p>
            <a:r>
              <a:rPr lang="en-US" sz="1800"/>
              <a:t>Penulisan ejaan yang baik dalam konten desain memudahkan pembaca memahami konten, karena sudah mengikuti standar yang baku.</a:t>
            </a:r>
            <a:endParaRPr lang="en-US" sz="1800"/>
          </a:p>
          <a:p>
            <a:endParaRPr lang="en-US" sz="1800"/>
          </a:p>
          <a:p>
            <a:r>
              <a:rPr lang="en-US" sz="1800"/>
              <a:t>Referensi EBI : </a:t>
            </a:r>
            <a:endParaRPr lang="en-US" sz="1800"/>
          </a:p>
          <a:p>
            <a:pPr lvl="1"/>
            <a:r>
              <a:rPr lang="en-US" sz="1620">
                <a:hlinkClick r:id="rId1"/>
              </a:rPr>
              <a:t>http://fachmycasofa.com/pedoman-umum-ejaan-bahasa-indonesia-puebi/</a:t>
            </a:r>
            <a:r>
              <a:rPr lang="en-US" sz="1620"/>
              <a:t> </a:t>
            </a:r>
            <a:endParaRPr lang="en-US" sz="1620"/>
          </a:p>
          <a:p>
            <a:pPr lvl="1"/>
            <a:r>
              <a:rPr lang="en-US" altLang="en-GB" sz="1620">
                <a:sym typeface="+mn-ea"/>
                <a:hlinkClick r:id="rId2" action="ppaction://hlinkfile"/>
              </a:rPr>
              <a:t>https://arifrochmanadji.wordpress.com/tahukah-anda/ejaan-yang-disempurnakan-eyd/</a:t>
            </a:r>
            <a:r>
              <a:rPr lang="en-US" altLang="en-GB" sz="1620">
                <a:sym typeface="+mn-ea"/>
              </a:rPr>
              <a:t> </a:t>
            </a:r>
            <a:r>
              <a:rPr lang="en-US" altLang="en-GB" sz="1620">
                <a:sym typeface="+mn-ea"/>
                <a:hlinkClick r:id="rId3" action="ppaction://hlinkfile"/>
              </a:rPr>
              <a:t> </a:t>
            </a:r>
            <a:endParaRPr lang="en-US" sz="1620"/>
          </a:p>
          <a:p>
            <a:pPr lvl="1"/>
            <a:r>
              <a:rPr lang="en-US" altLang="en-GB" sz="1620">
                <a:sym typeface="+mn-ea"/>
              </a:rPr>
              <a:t>Pedoman Umum Ejaan Bahasa Indonesia (PUEBI) </a:t>
            </a:r>
            <a:r>
              <a:rPr lang="en-US" altLang="en-GB" sz="1620">
                <a:sym typeface="+mn-ea"/>
                <a:hlinkClick r:id="rId4"/>
              </a:rPr>
              <a:t>http://puebi.readthedocs.io/en/latest/</a:t>
            </a:r>
            <a:endParaRPr lang="en-US" sz="1620"/>
          </a:p>
          <a:p>
            <a:pPr lvl="1"/>
            <a:endParaRPr lang="en-US" sz="1620"/>
          </a:p>
          <a:p>
            <a:endParaRPr lang="en-US" sz="1800"/>
          </a:p>
          <a:p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3460" y="1943100"/>
            <a:ext cx="5042535" cy="3392805"/>
          </a:xfrm>
          <a:prstGeom prst="rect">
            <a:avLst/>
          </a:prstGeom>
        </p:spPr>
      </p:pic>
      <p:sp>
        <p:nvSpPr>
          <p:cNvPr id="9" name="Right Triangle 8"/>
          <p:cNvSpPr/>
          <p:nvPr/>
        </p:nvSpPr>
        <p:spPr>
          <a:xfrm rot="10800000">
            <a:off x="9789843" y="-25359"/>
            <a:ext cx="2399828" cy="2399828"/>
          </a:xfrm>
          <a:prstGeom prst="rt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Ejaan Bahasa Indonesia - Kesalahan Umum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70" y="1152525"/>
            <a:ext cx="6069965" cy="4973955"/>
          </a:xfrm>
        </p:spPr>
        <p:txBody>
          <a:bodyPr/>
          <a:p>
            <a:pPr marL="0" indent="0">
              <a:buNone/>
            </a:pPr>
            <a:r>
              <a:rPr lang="en-US" altLang="en-GB" sz="1600"/>
              <a:t>Banyak kesalahan ejaan yang umum dilakukan saat mendesain</a:t>
            </a:r>
            <a:endParaRPr lang="en-US" altLang="en-GB" sz="1600"/>
          </a:p>
          <a:p>
            <a:endParaRPr lang="en-US" altLang="en-GB" sz="1400"/>
          </a:p>
          <a:p>
            <a:r>
              <a:rPr lang="en-US" altLang="en-GB" sz="1600"/>
              <a:t>Huruf kapital</a:t>
            </a:r>
            <a:endParaRPr lang="en-US" altLang="en-GB" sz="1600"/>
          </a:p>
          <a:p>
            <a:pPr lvl="1"/>
            <a:r>
              <a:rPr lang="en-US" altLang="en-GB" sz="1600">
                <a:solidFill>
                  <a:srgbClr val="FF0000"/>
                </a:solidFill>
              </a:rPr>
              <a:t>Amir hamzah</a:t>
            </a:r>
            <a:r>
              <a:rPr lang="en-US" altLang="en-GB" sz="1600"/>
              <a:t>  	</a:t>
            </a:r>
            <a:r>
              <a:rPr lang="en-US" altLang="en-GB" sz="1600">
                <a:latin typeface="Arial" panose="020B0604020202020204" pitchFamily="34" charset="0"/>
              </a:rPr>
              <a:t>→ </a:t>
            </a:r>
            <a:r>
              <a:rPr lang="en-US" altLang="en-GB" sz="1600"/>
              <a:t> Amir Hamzah</a:t>
            </a:r>
            <a:endParaRPr lang="en-US" altLang="en-GB" sz="1600"/>
          </a:p>
          <a:p>
            <a:pPr lvl="1"/>
            <a:r>
              <a:rPr lang="en-US" altLang="en-GB" sz="1600">
                <a:solidFill>
                  <a:srgbClr val="FF0000"/>
                </a:solidFill>
                <a:sym typeface="+mn-ea"/>
              </a:rPr>
              <a:t>Rahman Bin Zaini</a:t>
            </a:r>
            <a:r>
              <a:rPr lang="en-US" altLang="en-GB" sz="1600">
                <a:sym typeface="+mn-ea"/>
              </a:rPr>
              <a:t>  	</a:t>
            </a:r>
            <a:r>
              <a:rPr lang="en-US" altLang="en-GB" sz="1600">
                <a:latin typeface="Arial" panose="020B0604020202020204" pitchFamily="34" charset="0"/>
                <a:sym typeface="+mn-ea"/>
              </a:rPr>
              <a:t>→ </a:t>
            </a:r>
            <a:r>
              <a:rPr lang="en-US" altLang="en-GB" sz="1600">
                <a:sym typeface="+mn-ea"/>
              </a:rPr>
              <a:t> Rahman bin Zaini</a:t>
            </a:r>
            <a:endParaRPr lang="en-US" altLang="en-GB" sz="1600">
              <a:sym typeface="+mn-ea"/>
            </a:endParaRPr>
          </a:p>
          <a:p>
            <a:pPr lvl="1"/>
            <a:r>
              <a:rPr lang="en-US" altLang="en-GB" sz="1600">
                <a:solidFill>
                  <a:srgbClr val="FF0000"/>
                </a:solidFill>
                <a:sym typeface="+mn-ea"/>
              </a:rPr>
              <a:t>Islam, kristen, hindu</a:t>
            </a:r>
            <a:r>
              <a:rPr lang="en-US" altLang="en-GB" sz="1600">
                <a:sym typeface="+mn-ea"/>
              </a:rPr>
              <a:t>	</a:t>
            </a:r>
            <a:r>
              <a:rPr lang="en-US" altLang="en-GB" sz="1600">
                <a:latin typeface="Arial" panose="020B0604020202020204" pitchFamily="34" charset="0"/>
                <a:sym typeface="+mn-ea"/>
              </a:rPr>
              <a:t>→ </a:t>
            </a:r>
            <a:r>
              <a:rPr lang="en-US" altLang="en-GB" sz="1400">
                <a:sym typeface="+mn-ea"/>
              </a:rPr>
              <a:t> </a:t>
            </a:r>
            <a:r>
              <a:rPr lang="en-US" altLang="en-GB" sz="1600">
                <a:sym typeface="+mn-ea"/>
              </a:rPr>
              <a:t>Islam, Kristen, Hindu</a:t>
            </a:r>
            <a:endParaRPr lang="en-US" altLang="en-GB" sz="1600">
              <a:sym typeface="+mn-ea"/>
            </a:endParaRPr>
          </a:p>
          <a:p>
            <a:pPr lvl="1"/>
            <a:r>
              <a:rPr lang="en-US" altLang="en-GB" sz="1600">
                <a:solidFill>
                  <a:srgbClr val="FF0000"/>
                </a:solidFill>
              </a:rPr>
              <a:t>hijriah, jumat, lebaran</a:t>
            </a:r>
            <a:r>
              <a:rPr lang="en-US" altLang="en-GB" sz="1600"/>
              <a:t>	</a:t>
            </a:r>
            <a:r>
              <a:rPr lang="en-US" altLang="en-GB" sz="1600">
                <a:latin typeface="Arial" panose="020B0604020202020204" pitchFamily="34" charset="0"/>
                <a:sym typeface="+mn-ea"/>
              </a:rPr>
              <a:t>→  Hijriah, Jumat, Lebaran</a:t>
            </a:r>
            <a:endParaRPr lang="en-US" altLang="en-GB" sz="1600">
              <a:latin typeface="Arial" panose="020B0604020202020204" pitchFamily="34" charset="0"/>
              <a:sym typeface="+mn-ea"/>
            </a:endParaRPr>
          </a:p>
          <a:p>
            <a:pPr lvl="1"/>
            <a:endParaRPr lang="en-US" altLang="en-GB" sz="1400">
              <a:latin typeface="Arial" panose="020B0604020202020204" pitchFamily="34" charset="0"/>
              <a:sym typeface="+mn-ea"/>
            </a:endParaRPr>
          </a:p>
          <a:p>
            <a:pPr lvl="0"/>
            <a:r>
              <a:rPr lang="en-US" altLang="en-GB" sz="1600"/>
              <a:t>Tanda baca</a:t>
            </a:r>
            <a:endParaRPr lang="en-US" altLang="en-GB" sz="1600"/>
          </a:p>
          <a:p>
            <a:pPr lvl="1"/>
            <a:r>
              <a:rPr lang="en-US" altLang="en-GB" sz="1440">
                <a:solidFill>
                  <a:srgbClr val="FF0000"/>
                </a:solidFill>
              </a:rPr>
              <a:t>anak anak, cumi2</a:t>
            </a:r>
            <a:r>
              <a:rPr lang="en-US" altLang="en-GB" sz="1440"/>
              <a:t>	</a:t>
            </a:r>
            <a:r>
              <a:rPr lang="en-US" altLang="en-GB" sz="1435">
                <a:latin typeface="Arial" panose="020B0604020202020204" pitchFamily="34" charset="0"/>
                <a:sym typeface="+mn-ea"/>
              </a:rPr>
              <a:t>→ anak-anak, cumi-cumi</a:t>
            </a:r>
            <a:endParaRPr lang="en-US" altLang="en-GB" sz="1435">
              <a:latin typeface="Arial" panose="020B0604020202020204" pitchFamily="34" charset="0"/>
              <a:sym typeface="+mn-ea"/>
            </a:endParaRPr>
          </a:p>
          <a:p>
            <a:pPr lvl="1"/>
            <a:r>
              <a:rPr lang="en-US" altLang="en-GB" sz="1435">
                <a:solidFill>
                  <a:srgbClr val="FF0000"/>
                </a:solidFill>
                <a:latin typeface="Arial" panose="020B0604020202020204" pitchFamily="34" charset="0"/>
                <a:sym typeface="+mn-ea"/>
              </a:rPr>
              <a:t>Hanya Rp 13000 saja!</a:t>
            </a:r>
            <a:r>
              <a:rPr lang="en-US" altLang="en-GB" sz="1435">
                <a:latin typeface="Arial" panose="020B0604020202020204" pitchFamily="34" charset="0"/>
                <a:sym typeface="+mn-ea"/>
              </a:rPr>
              <a:t>	→ Hanya Rp 13.000 saja!</a:t>
            </a:r>
            <a:endParaRPr lang="en-US" altLang="en-GB" sz="1435">
              <a:latin typeface="Arial" panose="020B0604020202020204" pitchFamily="34" charset="0"/>
              <a:sym typeface="+mn-ea"/>
            </a:endParaRPr>
          </a:p>
          <a:p>
            <a:pPr lvl="1"/>
            <a:r>
              <a:rPr lang="en-US" altLang="en-GB" sz="1435">
                <a:solidFill>
                  <a:srgbClr val="FF0000"/>
                </a:solidFill>
                <a:latin typeface="Arial" panose="020B0604020202020204" pitchFamily="34" charset="0"/>
                <a:sym typeface="+mn-ea"/>
              </a:rPr>
              <a:t>pukul 13:30</a:t>
            </a:r>
            <a:r>
              <a:rPr lang="en-US" altLang="en-GB" sz="1435">
                <a:latin typeface="Arial" panose="020B0604020202020204" pitchFamily="34" charset="0"/>
                <a:sym typeface="+mn-ea"/>
              </a:rPr>
              <a:t>		→ pukul 13.30</a:t>
            </a:r>
            <a:endParaRPr lang="en-US" altLang="en-GB" sz="1435">
              <a:latin typeface="Arial" panose="020B0604020202020204" pitchFamily="34" charset="0"/>
              <a:sym typeface="+mn-ea"/>
            </a:endParaRPr>
          </a:p>
          <a:p>
            <a:pPr lvl="1"/>
            <a:r>
              <a:rPr lang="en-US" altLang="en-GB" sz="1435">
                <a:solidFill>
                  <a:srgbClr val="FF0000"/>
                </a:solidFill>
                <a:latin typeface="Arial" panose="020B0604020202020204" pitchFamily="34" charset="0"/>
                <a:sym typeface="+mn-ea"/>
              </a:rPr>
              <a:t>Bambang Adi M.Hum.</a:t>
            </a:r>
            <a:r>
              <a:rPr lang="en-US" altLang="en-GB" sz="1435">
                <a:latin typeface="Arial" panose="020B0604020202020204" pitchFamily="34" charset="0"/>
                <a:sym typeface="+mn-ea"/>
              </a:rPr>
              <a:t>	→ Bambang Adi, M.Hum.</a:t>
            </a:r>
            <a:endParaRPr lang="en-US" altLang="en-GB" sz="1435">
              <a:latin typeface="Arial" panose="020B0604020202020204" pitchFamily="34" charset="0"/>
              <a:sym typeface="+mn-ea"/>
            </a:endParaRPr>
          </a:p>
          <a:p>
            <a:pPr lvl="1"/>
            <a:r>
              <a:rPr lang="en-US" altLang="en-GB" sz="1435">
                <a:solidFill>
                  <a:srgbClr val="FF0000"/>
                </a:solidFill>
                <a:latin typeface="Arial" panose="020B0604020202020204" pitchFamily="34" charset="0"/>
                <a:sym typeface="+mn-ea"/>
              </a:rPr>
              <a:t>H Muhidin, Jend Halim</a:t>
            </a:r>
            <a:r>
              <a:rPr lang="en-US" altLang="en-GB" sz="1435">
                <a:latin typeface="Arial" panose="020B0604020202020204" pitchFamily="34" charset="0"/>
                <a:sym typeface="+mn-ea"/>
              </a:rPr>
              <a:t>	→ H. Muhidin, Jend. Halim</a:t>
            </a:r>
            <a:endParaRPr lang="en-US" altLang="en-GB" sz="1435">
              <a:latin typeface="Arial" panose="020B0604020202020204" pitchFamily="34" charset="0"/>
              <a:sym typeface="+mn-ea"/>
            </a:endParaRPr>
          </a:p>
          <a:p>
            <a:pPr lvl="1"/>
            <a:endParaRPr lang="en-US" altLang="en-GB" sz="1440"/>
          </a:p>
          <a:p>
            <a:pPr lvl="0"/>
            <a:r>
              <a:rPr lang="en-US" altLang="en-GB" sz="1600"/>
              <a:t>Penulisan kata sambung </a:t>
            </a:r>
            <a:endParaRPr lang="en-US" altLang="en-GB" sz="1600"/>
          </a:p>
          <a:p>
            <a:pPr lvl="1"/>
            <a:r>
              <a:rPr lang="en-US" altLang="en-GB" sz="1440">
                <a:solidFill>
                  <a:srgbClr val="FF0000"/>
                </a:solidFill>
              </a:rPr>
              <a:t>disimpan diatas lemari</a:t>
            </a:r>
            <a:r>
              <a:rPr lang="en-US" altLang="en-GB" sz="1440"/>
              <a:t>	</a:t>
            </a:r>
            <a:r>
              <a:rPr lang="en-US" altLang="en-GB" sz="1435">
                <a:latin typeface="Arial" panose="020B0604020202020204" pitchFamily="34" charset="0"/>
                <a:sym typeface="+mn-ea"/>
              </a:rPr>
              <a:t>→ disimpan di atas lemari</a:t>
            </a:r>
            <a:endParaRPr lang="en-US" altLang="en-GB" sz="1435">
              <a:latin typeface="Arial" panose="020B0604020202020204" pitchFamily="34" charset="0"/>
              <a:sym typeface="+mn-ea"/>
            </a:endParaRPr>
          </a:p>
          <a:p>
            <a:pPr lvl="1"/>
            <a:r>
              <a:rPr lang="en-US" altLang="en-GB" sz="1435">
                <a:solidFill>
                  <a:srgbClr val="FF0000"/>
                </a:solidFill>
                <a:sym typeface="+mn-ea"/>
              </a:rPr>
              <a:t>pergi kesana</a:t>
            </a:r>
            <a:r>
              <a:rPr lang="en-US" altLang="en-GB" sz="1435">
                <a:sym typeface="+mn-ea"/>
              </a:rPr>
              <a:t>	</a:t>
            </a:r>
            <a:r>
              <a:rPr lang="en-US" altLang="en-GB" sz="1435">
                <a:solidFill>
                  <a:srgbClr val="FF0000"/>
                </a:solidFill>
                <a:sym typeface="+mn-ea"/>
              </a:rPr>
              <a:t>mencarimu</a:t>
            </a:r>
            <a:r>
              <a:rPr lang="en-US" altLang="en-GB" sz="1435">
                <a:sym typeface="+mn-ea"/>
              </a:rPr>
              <a:t>	</a:t>
            </a:r>
            <a:r>
              <a:rPr lang="en-US" altLang="en-GB" sz="1435">
                <a:latin typeface="Arial" panose="020B0604020202020204" pitchFamily="34" charset="0"/>
                <a:sym typeface="+mn-ea"/>
              </a:rPr>
              <a:t>→ pergi ke sana mencarimu</a:t>
            </a:r>
            <a:endParaRPr lang="en-US" altLang="en-GB" sz="1435">
              <a:latin typeface="Arial" panose="020B0604020202020204" pitchFamily="34" charset="0"/>
              <a:sym typeface="+mn-ea"/>
            </a:endParaRPr>
          </a:p>
          <a:p>
            <a:pPr lvl="1"/>
            <a:endParaRPr lang="en-US" altLang="en-GB" sz="1435">
              <a:latin typeface="Arial" panose="020B0604020202020204" pitchFamily="34" charset="0"/>
              <a:sym typeface="+mn-ea"/>
            </a:endParaRPr>
          </a:p>
          <a:p>
            <a:pPr marL="0" lvl="0" indent="0">
              <a:buNone/>
            </a:pPr>
            <a:r>
              <a:rPr lang="en-US" altLang="en-GB" sz="1200">
                <a:latin typeface="Arial" panose="020B0604020202020204" pitchFamily="34" charset="0"/>
                <a:sym typeface="+mn-ea"/>
              </a:rPr>
              <a:t>* Lebih detailnya bisa dilihat pada Pedoman Ejaan Bahasa Indonesia (PUEBI)</a:t>
            </a:r>
            <a:br>
              <a:rPr lang="en-US" altLang="en-GB" sz="1200">
                <a:latin typeface="Arial" panose="020B0604020202020204" pitchFamily="34" charset="0"/>
                <a:sym typeface="+mn-ea"/>
              </a:rPr>
            </a:br>
            <a:r>
              <a:rPr lang="en-US" altLang="en-GB" sz="1200">
                <a:latin typeface="Arial" panose="020B0604020202020204" pitchFamily="34" charset="0"/>
                <a:sym typeface="+mn-ea"/>
              </a:rPr>
              <a:t>  </a:t>
            </a:r>
            <a:r>
              <a:rPr lang="en-US" altLang="en-GB" sz="1200">
                <a:sym typeface="+mn-ea"/>
                <a:hlinkClick r:id="rId1"/>
              </a:rPr>
              <a:t>http://puebi.readthedocs.io/en/latest/</a:t>
            </a:r>
            <a:endParaRPr lang="en-US" altLang="en-GB" sz="1200">
              <a:latin typeface="Arial" panose="020B0604020202020204" pitchFamily="34" charset="0"/>
              <a:sym typeface="+mn-ea"/>
            </a:endParaRPr>
          </a:p>
          <a:p>
            <a:pPr lvl="1"/>
            <a:endParaRPr lang="en-US" altLang="en-GB" sz="1200">
              <a:latin typeface="Arial" panose="020B0604020202020204" pitchFamily="34" charset="0"/>
              <a:sym typeface="+mn-ea"/>
            </a:endParaRPr>
          </a:p>
        </p:txBody>
      </p:sp>
      <p:sp>
        <p:nvSpPr>
          <p:cNvPr id="4" name="Line Callout 1 (No Border) 3"/>
          <p:cNvSpPr/>
          <p:nvPr/>
        </p:nvSpPr>
        <p:spPr>
          <a:xfrm>
            <a:off x="6808540" y="1849120"/>
            <a:ext cx="4586605" cy="285750"/>
          </a:xfrm>
          <a:prstGeom prst="callout1">
            <a:avLst>
              <a:gd name="adj1" fmla="val 55777"/>
              <a:gd name="adj2" fmla="val -1426"/>
              <a:gd name="adj3" fmla="val 95777"/>
              <a:gd name="adj4" fmla="val -1907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 altLang="en-GB" sz="1200"/>
              <a:t>Huruf pertama unsur nama orang</a:t>
            </a:r>
            <a:endParaRPr lang="en-US" altLang="en-GB" sz="1200"/>
          </a:p>
        </p:txBody>
      </p:sp>
      <p:sp>
        <p:nvSpPr>
          <p:cNvPr id="5" name="Line Callout 1 (No Border) 4"/>
          <p:cNvSpPr/>
          <p:nvPr/>
        </p:nvSpPr>
        <p:spPr>
          <a:xfrm>
            <a:off x="6808540" y="2167890"/>
            <a:ext cx="4586605" cy="285750"/>
          </a:xfrm>
          <a:prstGeom prst="callout1">
            <a:avLst>
              <a:gd name="adj1" fmla="val 55777"/>
              <a:gd name="adj2" fmla="val -1426"/>
              <a:gd name="adj3" fmla="val 95777"/>
              <a:gd name="adj4" fmla="val -1907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 altLang="en-GB" sz="1200"/>
              <a:t>Huruf kapital tidak digunakan untuk menuliskan “anak dari” </a:t>
            </a:r>
            <a:endParaRPr lang="en-US" altLang="en-GB" sz="1200"/>
          </a:p>
        </p:txBody>
      </p:sp>
      <p:sp>
        <p:nvSpPr>
          <p:cNvPr id="6" name="Line Callout 1 (No Border) 5"/>
          <p:cNvSpPr/>
          <p:nvPr/>
        </p:nvSpPr>
        <p:spPr>
          <a:xfrm>
            <a:off x="6808540" y="2501265"/>
            <a:ext cx="5113655" cy="285750"/>
          </a:xfrm>
          <a:prstGeom prst="callout1">
            <a:avLst>
              <a:gd name="adj1" fmla="val 55777"/>
              <a:gd name="adj2" fmla="val -1426"/>
              <a:gd name="adj3" fmla="val 89111"/>
              <a:gd name="adj4" fmla="val -17012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 altLang="en-GB" sz="1200"/>
              <a:t>Huruf kapital pada setiap nama agama, kitab suci, dan kata ganti Tuhan</a:t>
            </a:r>
            <a:endParaRPr lang="en-US" altLang="en-GB" sz="1200"/>
          </a:p>
        </p:txBody>
      </p:sp>
      <p:sp>
        <p:nvSpPr>
          <p:cNvPr id="7" name="Line Callout 1 (No Border) 6"/>
          <p:cNvSpPr/>
          <p:nvPr/>
        </p:nvSpPr>
        <p:spPr>
          <a:xfrm>
            <a:off x="6821240" y="2787015"/>
            <a:ext cx="5113655" cy="285750"/>
          </a:xfrm>
          <a:prstGeom prst="callout1">
            <a:avLst>
              <a:gd name="adj1" fmla="val 55777"/>
              <a:gd name="adj2" fmla="val -1426"/>
              <a:gd name="adj3" fmla="val 89111"/>
              <a:gd name="adj4" fmla="val -17012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 altLang="en-GB" sz="1200"/>
              <a:t>Huruf pertama nama tahun, bulan, hari, hari besar, atau hari raya</a:t>
            </a:r>
            <a:endParaRPr lang="en-US" altLang="en-GB" sz="1200"/>
          </a:p>
        </p:txBody>
      </p:sp>
      <p:sp>
        <p:nvSpPr>
          <p:cNvPr id="8" name="Line Callout 1 (No Border) 7"/>
          <p:cNvSpPr/>
          <p:nvPr/>
        </p:nvSpPr>
        <p:spPr>
          <a:xfrm>
            <a:off x="6821240" y="3624580"/>
            <a:ext cx="5113655" cy="285750"/>
          </a:xfrm>
          <a:prstGeom prst="callout1">
            <a:avLst>
              <a:gd name="adj1" fmla="val 55777"/>
              <a:gd name="adj2" fmla="val -1426"/>
              <a:gd name="adj3" fmla="val 89111"/>
              <a:gd name="adj4" fmla="val -17012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 altLang="en-GB" sz="1200"/>
              <a:t>Bentuk ulang ditulis menggunakan tanda hubung “-”</a:t>
            </a:r>
            <a:endParaRPr lang="en-US" altLang="en-GB" sz="1200"/>
          </a:p>
        </p:txBody>
      </p:sp>
      <p:sp>
        <p:nvSpPr>
          <p:cNvPr id="9" name="Line Callout 1 (No Border) 8"/>
          <p:cNvSpPr/>
          <p:nvPr/>
        </p:nvSpPr>
        <p:spPr>
          <a:xfrm>
            <a:off x="6821240" y="3872230"/>
            <a:ext cx="5113655" cy="285750"/>
          </a:xfrm>
          <a:prstGeom prst="callout1">
            <a:avLst>
              <a:gd name="adj1" fmla="val 55777"/>
              <a:gd name="adj2" fmla="val -1426"/>
              <a:gd name="adj3" fmla="val 89111"/>
              <a:gd name="adj4" fmla="val -17012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 altLang="en-GB" sz="1200"/>
              <a:t>Tanda titik “.” untuk memisahkan bilangan ribuan dan kelipatannya</a:t>
            </a:r>
            <a:endParaRPr lang="en-US" altLang="en-GB" sz="1200"/>
          </a:p>
        </p:txBody>
      </p:sp>
      <p:sp>
        <p:nvSpPr>
          <p:cNvPr id="10" name="Line Callout 1 (No Border) 9"/>
          <p:cNvSpPr/>
          <p:nvPr/>
        </p:nvSpPr>
        <p:spPr>
          <a:xfrm>
            <a:off x="6821240" y="4152265"/>
            <a:ext cx="5113655" cy="285750"/>
          </a:xfrm>
          <a:prstGeom prst="callout1">
            <a:avLst>
              <a:gd name="adj1" fmla="val 55777"/>
              <a:gd name="adj2" fmla="val -1426"/>
              <a:gd name="adj3" fmla="val 89111"/>
              <a:gd name="adj4" fmla="val -17012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 altLang="en-GB" sz="1200"/>
              <a:t>Tanda titik “.” untuk memisahkan angka jam, menit, detik</a:t>
            </a:r>
            <a:endParaRPr lang="en-US" altLang="en-GB" sz="1200"/>
          </a:p>
        </p:txBody>
      </p:sp>
      <p:sp>
        <p:nvSpPr>
          <p:cNvPr id="11" name="Line Callout 1 (No Border) 10"/>
          <p:cNvSpPr/>
          <p:nvPr/>
        </p:nvSpPr>
        <p:spPr>
          <a:xfrm>
            <a:off x="6808540" y="4438015"/>
            <a:ext cx="5113655" cy="285750"/>
          </a:xfrm>
          <a:prstGeom prst="callout1">
            <a:avLst>
              <a:gd name="adj1" fmla="val 55777"/>
              <a:gd name="adj2" fmla="val -1426"/>
              <a:gd name="adj3" fmla="val 89111"/>
              <a:gd name="adj4" fmla="val -17012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 altLang="en-GB" sz="1200"/>
              <a:t>Tanda koma “,” untuk memisahkan nama dan gelar akademis</a:t>
            </a:r>
            <a:endParaRPr lang="en-US" altLang="en-GB" sz="1200"/>
          </a:p>
        </p:txBody>
      </p:sp>
      <p:sp>
        <p:nvSpPr>
          <p:cNvPr id="12" name="Line Callout 1 (No Border) 11"/>
          <p:cNvSpPr/>
          <p:nvPr/>
        </p:nvSpPr>
        <p:spPr>
          <a:xfrm>
            <a:off x="6821240" y="5484495"/>
            <a:ext cx="5113655" cy="285750"/>
          </a:xfrm>
          <a:prstGeom prst="callout1">
            <a:avLst>
              <a:gd name="adj1" fmla="val 55777"/>
              <a:gd name="adj2" fmla="val -1426"/>
              <a:gd name="adj3" fmla="val 89111"/>
              <a:gd name="adj4" fmla="val -17012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 altLang="en-GB" sz="1200"/>
              <a:t>Kata depan “di” terpisah jika menunjukkan lokasi</a:t>
            </a:r>
            <a:endParaRPr lang="en-US" altLang="en-GB" sz="1200"/>
          </a:p>
        </p:txBody>
      </p:sp>
      <p:sp>
        <p:nvSpPr>
          <p:cNvPr id="13" name="Line Callout 1 (No Border) 12"/>
          <p:cNvSpPr/>
          <p:nvPr/>
        </p:nvSpPr>
        <p:spPr>
          <a:xfrm>
            <a:off x="6821240" y="5770245"/>
            <a:ext cx="5113655" cy="285750"/>
          </a:xfrm>
          <a:prstGeom prst="callout1">
            <a:avLst>
              <a:gd name="adj1" fmla="val 55777"/>
              <a:gd name="adj2" fmla="val -1426"/>
              <a:gd name="adj3" fmla="val 89111"/>
              <a:gd name="adj4" fmla="val -17012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 altLang="en-GB" sz="1200"/>
              <a:t>Kata depan “ke” terpisah jika menunjukkan lokasi</a:t>
            </a:r>
            <a:endParaRPr lang="en-US" altLang="en-GB" sz="1200"/>
          </a:p>
        </p:txBody>
      </p:sp>
      <p:sp>
        <p:nvSpPr>
          <p:cNvPr id="14" name="Line Callout 1 (No Border) 13"/>
          <p:cNvSpPr/>
          <p:nvPr/>
        </p:nvSpPr>
        <p:spPr>
          <a:xfrm>
            <a:off x="6821240" y="4670425"/>
            <a:ext cx="5113655" cy="285750"/>
          </a:xfrm>
          <a:prstGeom prst="callout1">
            <a:avLst>
              <a:gd name="adj1" fmla="val 55777"/>
              <a:gd name="adj2" fmla="val -1426"/>
              <a:gd name="adj3" fmla="val 89111"/>
              <a:gd name="adj4" fmla="val -17012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 altLang="en-GB" sz="1200"/>
              <a:t>Tanda titik “.” setelah singkatan nama orang, gelar, jabatan</a:t>
            </a:r>
            <a:endParaRPr lang="en-US" altLang="en-GB" sz="1200"/>
          </a:p>
        </p:txBody>
      </p:sp>
      <p:sp>
        <p:nvSpPr>
          <p:cNvPr id="15" name="Right Triangle 14"/>
          <p:cNvSpPr/>
          <p:nvPr/>
        </p:nvSpPr>
        <p:spPr>
          <a:xfrm rot="10800000">
            <a:off x="9789843" y="-25359"/>
            <a:ext cx="2399828" cy="2399828"/>
          </a:xfrm>
          <a:prstGeom prst="rt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4" grpId="0" bldLvl="0" animBg="1"/>
      <p:bldP spid="12" grpId="0" bldLvl="0" animBg="1"/>
      <p:bldP spid="13" grpId="0" bldLvl="0" animBg="1"/>
    </p:bldLst>
  </p:timing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10082</Words>
  <Application>WPS Presentation</Application>
  <PresentationFormat>Widescreen</PresentationFormat>
  <Paragraphs>418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6" baseType="lpstr">
      <vt:lpstr>Arial</vt:lpstr>
      <vt:lpstr>SimSun</vt:lpstr>
      <vt:lpstr>Wingdings</vt:lpstr>
      <vt:lpstr>Microsoft YaHei</vt:lpstr>
      <vt:lpstr/>
      <vt:lpstr>Arial Unicode MS</vt:lpstr>
      <vt:lpstr>Calibri</vt:lpstr>
      <vt:lpstr>Default Design</vt:lpstr>
      <vt:lpstr>Workshop #4 Inkscape 2017</vt:lpstr>
      <vt:lpstr>Apakah Laptop + Mouse  sudah ada?  Inkscape sudah terinstal?</vt:lpstr>
      <vt:lpstr>Siapa saya?</vt:lpstr>
      <vt:lpstr>PowerPoint 演示文稿</vt:lpstr>
      <vt:lpstr>Review materi pertemuan 3</vt:lpstr>
      <vt:lpstr>Review materi pertemuan 4</vt:lpstr>
      <vt:lpstr>PowerPoint 演示文稿</vt:lpstr>
      <vt:lpstr>Ejaan Bahasa Indonesia</vt:lpstr>
      <vt:lpstr>Ejaan Bahasa Indonesia - Kesalahan Umum</vt:lpstr>
      <vt:lpstr>Ejaan Bahasa Indonesia - Review Tugas Sebelumnya</vt:lpstr>
      <vt:lpstr>Ejaan Bahasa Indonesia - Review Tugas Sebelumnya</vt:lpstr>
      <vt:lpstr>Ejaan Bahasa Indonesia - Review Tugas Sebelumnya</vt:lpstr>
      <vt:lpstr>Ejaan Bahasa Indonesia - Review Tugas Sebelumnya</vt:lpstr>
      <vt:lpstr>Ejaan Bahasa Indonesia - Review Tugas Sebelumnya</vt:lpstr>
      <vt:lpstr>Ejaan Bahasa Indonesia - Review Tugas Sebelumnya</vt:lpstr>
      <vt:lpstr>Tips Mendesain (apapun)</vt:lpstr>
      <vt:lpstr>Tips Mendesain (apapun)</vt:lpstr>
      <vt:lpstr>Membuat Desain lewat Online</vt:lpstr>
      <vt:lpstr>PowerPoint 演示文稿</vt:lpstr>
      <vt:lpstr>Mengatur objek yang berantakan menjadi grid</vt:lpstr>
      <vt:lpstr>Mengatur objek yang berantakan menjadi grid</vt:lpstr>
      <vt:lpstr>Mengulang pola/objek</vt:lpstr>
      <vt:lpstr>Mengulang pola/objek - contoh lainnya</vt:lpstr>
      <vt:lpstr>Setting brosur lipat 3 - document properties</vt:lpstr>
      <vt:lpstr>Setting brosur lipat 3 - membuat garis guide</vt:lpstr>
      <vt:lpstr>Setting brosur lipat 3 - mengatur layer</vt:lpstr>
      <vt:lpstr>Setting brosur lipat 3 - membuat desain</vt:lpstr>
      <vt:lpstr>Layer</vt:lpstr>
      <vt:lpstr>Membuat desain menggunakan canva</vt:lpstr>
      <vt:lpstr>PowerPoint 演示文稿</vt:lpstr>
      <vt:lpstr>Tugas!</vt:lpstr>
      <vt:lpstr>Contoh Tugas : Mobile App Design</vt:lpstr>
      <vt:lpstr>Contoh Tugas : Cartoon design</vt:lpstr>
      <vt:lpstr>Contoh Tugas : Brosur lipat 3</vt:lpstr>
      <vt:lpstr>Contoh Tugas : Ikon bebas</vt:lpstr>
      <vt:lpstr>Contoh Tugas : Manual Tracing</vt:lpstr>
      <vt:lpstr>Contoh Tugas : Logo proposal (minimal 3 logo)</vt:lpstr>
      <vt:lpstr>Referensi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Inkscape 2017</dc:title>
  <dc:creator>superpikar</dc:creator>
  <cp:lastModifiedBy>superpikar</cp:lastModifiedBy>
  <cp:revision>291</cp:revision>
  <dcterms:created xsi:type="dcterms:W3CDTF">2017-11-11T10:54:00Z</dcterms:created>
  <dcterms:modified xsi:type="dcterms:W3CDTF">2017-12-09T17:59:58Z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2057-10.2.0.5978</vt:lpwstr>
  </property>
</Properties>
</file>